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y="5143500" cx="9144000"/>
  <p:notesSz cx="6858000" cy="9144000"/>
  <p:embeddedFontLst>
    <p:embeddedFont>
      <p:font typeface="Roboto"/>
      <p:regular r:id="rId35"/>
      <p:bold r:id="rId36"/>
      <p:italic r:id="rId37"/>
      <p:boldItalic r:id="rId38"/>
    </p:embeddedFont>
    <p:embeddedFont>
      <p:font typeface="EB Garamond Medium"/>
      <p:regular r:id="rId39"/>
      <p:bold r:id="rId40"/>
      <p:italic r:id="rId41"/>
      <p:boldItalic r:id="rId42"/>
    </p:embeddedFont>
    <p:embeddedFont>
      <p:font typeface="EB Garamond SemiBold"/>
      <p:regular r:id="rId43"/>
      <p:bold r:id="rId44"/>
      <p:italic r:id="rId45"/>
      <p:boldItalic r:id="rId46"/>
    </p:embeddedFont>
    <p:embeddedFont>
      <p:font typeface="EB Garamond"/>
      <p:regular r:id="rId47"/>
      <p:bold r:id="rId48"/>
      <p:italic r:id="rId49"/>
      <p:boldItalic r:id="rId50"/>
    </p:embeddedFont>
    <p:embeddedFont>
      <p:font typeface="EB Garamond ExtraBold"/>
      <p:bold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Кирилл"/>
  <p:cmAuthor clrIdx="1" id="1" initials="" lastIdx="1" name="MiamiBeach"/>
  <p:cmAuthor clrIdx="2" id="2" initials="" lastIdx="1" name="Alexandra Varshav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08072D9-F43F-4275-873A-3DC30FADCFF1}">
  <a:tblStyle styleId="{908072D9-F43F-4275-873A-3DC30FADCFF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EBGaramondMedium-bold.fntdata"/><Relationship Id="rId42" Type="http://schemas.openxmlformats.org/officeDocument/2006/relationships/font" Target="fonts/EBGaramondMedium-boldItalic.fntdata"/><Relationship Id="rId41" Type="http://schemas.openxmlformats.org/officeDocument/2006/relationships/font" Target="fonts/EBGaramondMedium-italic.fntdata"/><Relationship Id="rId44" Type="http://schemas.openxmlformats.org/officeDocument/2006/relationships/font" Target="fonts/EBGaramondSemiBold-bold.fntdata"/><Relationship Id="rId43" Type="http://schemas.openxmlformats.org/officeDocument/2006/relationships/font" Target="fonts/EBGaramondSemiBold-regular.fntdata"/><Relationship Id="rId46" Type="http://schemas.openxmlformats.org/officeDocument/2006/relationships/font" Target="fonts/EBGaramondSemiBold-boldItalic.fntdata"/><Relationship Id="rId45" Type="http://schemas.openxmlformats.org/officeDocument/2006/relationships/font" Target="fonts/EBGaramond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EBGaramond-bold.fntdata"/><Relationship Id="rId47" Type="http://schemas.openxmlformats.org/officeDocument/2006/relationships/font" Target="fonts/EBGaramond-regular.fntdata"/><Relationship Id="rId49" Type="http://schemas.openxmlformats.org/officeDocument/2006/relationships/font" Target="fonts/EBGaramond-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Roboto-regular.fntdata"/><Relationship Id="rId34" Type="http://schemas.openxmlformats.org/officeDocument/2006/relationships/slide" Target="slides/slide27.xml"/><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EBGaramondMedium-regular.fntdata"/><Relationship Id="rId38" Type="http://schemas.openxmlformats.org/officeDocument/2006/relationships/font" Target="fonts/Robot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BGaramondExtraBold-bold.fntdata"/><Relationship Id="rId50" Type="http://schemas.openxmlformats.org/officeDocument/2006/relationships/font" Target="fonts/EBGaramond-boldItalic.fntdata"/><Relationship Id="rId52" Type="http://schemas.openxmlformats.org/officeDocument/2006/relationships/font" Target="fonts/EBGaramondExtraBold-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6-07T20:09:40.635">
    <p:pos x="6000" y="0"/>
    <p:text>MINA: NO66 (RIOX1) является очень консервативным ортологом MINA и присутствует во всех эукариотах. Его связь с меткой H3K9me3 не подтверждена, однако, NO66 задействован в деметелировании других меток: H3K4me1_2_3, H3K36me2. Считается, что ген MINA (RIOX2) эволюционно младше NO66 и появился в результате адаптации у позвоночных.</p:text>
  </p:cm>
  <p:cm authorId="1" idx="1" dt="2023-06-07T12:40:26.900">
    <p:pos x="0" y="420"/>
    <p:text>Mechanistically, KDM3 not only directly erases repressive H3K9me2 marks, but also helps to recruit histone methyltransferase MLL1 to promote H3K4 methylation, thereby promoting Wnt target gene transcription.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3-06-07T22:15:56.101">
    <p:pos x="196" y="579"/>
    <p:text>кстати, интересный факт эти белки работают вместе, вот статейка https://pubmed.ncbi.nlm.nih.gov/30833073/</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cbi.nlm.nih.gov/pmc/articles/PMC8303541/"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50273caf6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50273caf6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0273caf6f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0273caf6f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50514ca23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50514ca23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50273caf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50273caf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50273caf6f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50273caf6f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0273caf6f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0273caf6f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0273caf6f_1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0273caf6f_1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0273caf6f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0273caf6f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0273caf6f_2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0273caf6f_2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0514ca230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0514ca230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50273caf6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50273caf6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50514ca230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50514ca230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50273caf6f_2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50273caf6f_2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250273caf6f_2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250273caf6f_2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50d0c60b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50d0c60b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5116a80ff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5116a80ff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50ed45479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50ed4547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50ec7b72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50ec7b72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50273caf6f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50273caf6f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50273caf6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50273caf6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Для </a:t>
            </a:r>
            <a:r>
              <a:rPr lang="ru" sz="1400" u="sng">
                <a:solidFill>
                  <a:srgbClr val="0097A7"/>
                </a:solidFill>
                <a:latin typeface="EB Garamond Medium"/>
                <a:ea typeface="EB Garamond Medium"/>
                <a:cs typeface="EB Garamond Medium"/>
                <a:sym typeface="EB Garamond Medium"/>
                <a:hlinkClick r:id="rId2">
                  <a:extLst>
                    <a:ext uri="{A12FA001-AC4F-418D-AE19-62706E023703}">
                      <ahyp:hlinkClr val="tx"/>
                    </a:ext>
                  </a:extLst>
                </a:hlinkClick>
              </a:rPr>
              <a:t>SUV39H1</a:t>
            </a:r>
            <a:r>
              <a:rPr lang="ru"/>
              <a:t> - “</a:t>
            </a:r>
            <a:r>
              <a:rPr lang="ru" sz="1500">
                <a:solidFill>
                  <a:srgbClr val="212121"/>
                </a:solidFill>
                <a:highlight>
                  <a:srgbClr val="FFFFFF"/>
                </a:highlight>
                <a:latin typeface="Times New Roman"/>
                <a:ea typeface="Times New Roman"/>
                <a:cs typeface="Times New Roman"/>
                <a:sym typeface="Times New Roman"/>
              </a:rPr>
              <a:t>SUV39H1 и SUV39H2 были первыми белковыми метилтрансферазами, которые были идентифицированы более 20 лет назад. Оба фермента вводят ди- и триметилирование в гистоне H3 лизин 9 (H3K9) и играют важную роль в поддержании гетерохроматина и экспрессии генов.”</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50273caf6f_4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50273caf6f_4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50273caf6f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50273caf6f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50273caf6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50273caf6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50273caf6f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50273caf6f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Первый стобец - название гена человека, второй - название гена белка гомолога, третий - название белка гомолога и название дальнего организма, четвёртый - длина белка гомолога минус длина белка человека, пятый - функция белка гомолога, шестой - домены белка гомолога</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0273caf6f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0273caf6f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ru">
                <a:solidFill>
                  <a:schemeClr val="dk1"/>
                </a:solidFill>
              </a:rPr>
              <a:t>Первый стобец - название гена человека, второй - название гена белка гомолога, третий - название белка гомолога и название дальнего организма, четвёртый - длина белка гомолога минус длина белка человека, пятый - функция белка гомолога, шестой - домены белка гомолога</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50273caf6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50273caf6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1" Type="http://schemas.openxmlformats.org/officeDocument/2006/relationships/hyperlink" Target="https://www.sciencedirect.com/topics/biochemistry-genetics-and-molecular-biology/histone-methylation" TargetMode="External"/><Relationship Id="rId10" Type="http://schemas.openxmlformats.org/officeDocument/2006/relationships/hyperlink" Target="https://pubmed.ncbi.nlm.nih.gov/26703087/" TargetMode="External"/><Relationship Id="rId13" Type="http://schemas.openxmlformats.org/officeDocument/2006/relationships/hyperlink" Target="https://www.sciencedirect.com/science/article/abs/pii/S030090841830097X" TargetMode="External"/><Relationship Id="rId12" Type="http://schemas.openxmlformats.org/officeDocument/2006/relationships/hyperlink" Target="https://pubmed.ncbi.nlm.nih.gov/23230144/" TargetMode="External"/><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4.png"/><Relationship Id="rId4" Type="http://schemas.openxmlformats.org/officeDocument/2006/relationships/hyperlink" Target="https://pubmed.ncbi.nlm.nih.gov/24334705/" TargetMode="External"/><Relationship Id="rId9" Type="http://schemas.openxmlformats.org/officeDocument/2006/relationships/hyperlink" Target="https://pubmed.ncbi.nlm.nih.gov/32979540/" TargetMode="External"/><Relationship Id="rId5" Type="http://schemas.openxmlformats.org/officeDocument/2006/relationships/hyperlink" Target="https://pubmed.ncbi.nlm.nih.gov/27292258/" TargetMode="External"/><Relationship Id="rId6" Type="http://schemas.openxmlformats.org/officeDocument/2006/relationships/hyperlink" Target="https://www.hindawi.com/journals/jir/2021/9965099/" TargetMode="External"/><Relationship Id="rId7" Type="http://schemas.openxmlformats.org/officeDocument/2006/relationships/hyperlink" Target="https://www.ncbi.nlm.nih.gov/pmc/articles/PMC7280979/" TargetMode="External"/><Relationship Id="rId8" Type="http://schemas.openxmlformats.org/officeDocument/2006/relationships/hyperlink" Target="https://www.ncbi.nlm.nih.gov/pmc/articles/PMC8303541/" TargetMode="External"/></Relationships>
</file>

<file path=ppt/slides/_rels/slide4.xml.rels><?xml version="1.0" encoding="UTF-8" standalone="yes"?><Relationships xmlns="http://schemas.openxmlformats.org/package/2006/relationships"><Relationship Id="rId20" Type="http://schemas.openxmlformats.org/officeDocument/2006/relationships/hyperlink" Target="https://genome.ucsc.edu/cgi-bin/hgTracks?db=hg19&amp;lastVirtModeType=default&amp;lastVirtModeExtraState=&amp;virtModeType=default&amp;virtMode=0&amp;nonVirtPosition=&amp;position=chrX%3A48552062%2D48570475&amp;hgsid=1640087392_8eKAN8CboeVCYKDdTuKP9GDRUR8O" TargetMode="External"/><Relationship Id="rId22" Type="http://schemas.openxmlformats.org/officeDocument/2006/relationships/slide" Target="/ppt/slides/slide17.xml"/><Relationship Id="rId21" Type="http://schemas.openxmlformats.org/officeDocument/2006/relationships/hyperlink" Target="https://www.ncbi.nlm.nih.gov/protein/NP_001269095.1" TargetMode="External"/><Relationship Id="rId24" Type="http://schemas.openxmlformats.org/officeDocument/2006/relationships/hyperlink" Target="https://www.ncbi.nlm.nih.gov/protein/NP_009207.2" TargetMode="External"/><Relationship Id="rId23" Type="http://schemas.openxmlformats.org/officeDocument/2006/relationships/hyperlink" Target="https://drive.google.com/file/d/1LZPuyalDl63KkHzd5uSgXDMhfhmfHYvo/view?usp=drive_link"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pubmed.ncbi.nlm.nih.gov/24334705/" TargetMode="External"/><Relationship Id="rId9" Type="http://schemas.openxmlformats.org/officeDocument/2006/relationships/hyperlink" Target="https://drive.google.com/file/d/1dqD5Ytqy0B1Su6RtYqams50dJBWYKiFT/view?usp=sharing" TargetMode="External"/><Relationship Id="rId26" Type="http://schemas.openxmlformats.org/officeDocument/2006/relationships/hyperlink" Target="https://genome.ucsc.edu/cgi-bin/hgTracks?db=hg38&amp;lastVirtModeType=default&amp;lastVirtModeExtraState=&amp;virtModeType=default&amp;virtMode=0&amp;nonVirtPosition=&amp;position=chr1%3A151388531%2D151473687&amp;hgsid=1642306870_lVjAfh2B0wshDwUC8ccXR7BO9x6F" TargetMode="External"/><Relationship Id="rId25" Type="http://schemas.openxmlformats.org/officeDocument/2006/relationships/hyperlink" Target="https://drive.google.com/file/d/1ANKykTnbUwA22vDJT6eyQdAWvG-0piw5/view?usp=drive_link" TargetMode="External"/><Relationship Id="rId28" Type="http://schemas.openxmlformats.org/officeDocument/2006/relationships/hyperlink" Target="https://drive.google.com/file/d/1I4irodqatUgq58_Jtyxd7iy1J5w8mxz8/view?usp=sharing" TargetMode="External"/><Relationship Id="rId27" Type="http://schemas.openxmlformats.org/officeDocument/2006/relationships/hyperlink" Target="https://www.ncbi.nlm.nih.gov/protein/NP_055915.2" TargetMode="External"/><Relationship Id="rId5" Type="http://schemas.openxmlformats.org/officeDocument/2006/relationships/slide" Target="/ppt/slides/slide21.xml"/><Relationship Id="rId6" Type="http://schemas.openxmlformats.org/officeDocument/2006/relationships/hyperlink" Target="https://www.ncbi.nlm.nih.gov/protein/NP_060881.2?report=genpept" TargetMode="External"/><Relationship Id="rId29" Type="http://schemas.openxmlformats.org/officeDocument/2006/relationships/hyperlink" Target="https://drive.google.com/file/d/1I4irodqatUgq58_Jtyxd7iy1J5w8mxz8/view?usp=sharing" TargetMode="External"/><Relationship Id="rId7" Type="http://schemas.openxmlformats.org/officeDocument/2006/relationships/slide" Target="/ppt/slides/slide11.xml"/><Relationship Id="rId8" Type="http://schemas.openxmlformats.org/officeDocument/2006/relationships/hyperlink" Target="https://pubmed.ncbi.nlm.nih.gov/27292258/" TargetMode="External"/><Relationship Id="rId31" Type="http://schemas.openxmlformats.org/officeDocument/2006/relationships/hyperlink" Target="https://genome.ucsc.edu/cgi-bin/hgTracks?db=hg38&amp;lastVirtModeType=default&amp;lastVirtModeExtraState=&amp;virtModeType=default&amp;virtMode=0&amp;nonVirtPosition=&amp;position=chr10%3A63119387%2D63347710&amp;hgsid=1642306870_lVjAfh2B0wshDwUC8ccXR7BO9x6F" TargetMode="External"/><Relationship Id="rId30" Type="http://schemas.openxmlformats.org/officeDocument/2006/relationships/hyperlink" Target="https://drive.google.com/file/d/1I4irodqatUgq58_Jtyxd7iy1J5w8mxz8/view?usp=sharing" TargetMode="External"/><Relationship Id="rId11" Type="http://schemas.openxmlformats.org/officeDocument/2006/relationships/hyperlink" Target="https://drive.google.com/file/d/1fNH5b8Fz_31Vyhi2nRbB3iKOZ0R7C69B/view?usp=sharing" TargetMode="External"/><Relationship Id="rId33" Type="http://schemas.openxmlformats.org/officeDocument/2006/relationships/hyperlink" Target="https://drive.google.com/file/d/12vUA05kD1ooxRZUvubPDu2GTuYmtg_tq/view?usp=drive_link" TargetMode="External"/><Relationship Id="rId10" Type="http://schemas.openxmlformats.org/officeDocument/2006/relationships/hyperlink" Target="https://www.ncbi.nlm.nih.gov/protein/NP_001035998.1" TargetMode="External"/><Relationship Id="rId32" Type="http://schemas.openxmlformats.org/officeDocument/2006/relationships/hyperlink" Target="https://www.ncbi.nlm.nih.gov/protein/NP_116165.1" TargetMode="External"/><Relationship Id="rId13" Type="http://schemas.openxmlformats.org/officeDocument/2006/relationships/hyperlink" Target="https://genome.ucsc.edu/cgi-bin/hgTracks?db=hg38&amp;lastVirtModeType=default&amp;lastVirtModeExtraState=&amp;virtModeType=default&amp;virtMode=0&amp;nonVirtPosition=&amp;position=chr1%3A23019443%2D23083672&amp;hgsid=1642386106_vh40m6Azyjgw2mfutxQBwjMqaY5h" TargetMode="External"/><Relationship Id="rId35" Type="http://schemas.openxmlformats.org/officeDocument/2006/relationships/hyperlink" Target="https://genome.ucsc.edu/cgi-bin/hgTracks?db=hg38&amp;lastVirtModeType=default&amp;lastVirtModeExtraState=&amp;virtModeType=default&amp;virtMode=0&amp;nonVirtPosition=&amp;position=chr2%3A211375717-212538802&amp;hgsid=1642374566_zt00rWypewaoT1659M5sF6xWngEG" TargetMode="External"/><Relationship Id="rId12" Type="http://schemas.openxmlformats.org/officeDocument/2006/relationships/hyperlink" Target="https://drive.google.com/file/d/1fNH5b8Fz_31Vyhi2nRbB3iKOZ0R7C69B/view?usp=sharing" TargetMode="External"/><Relationship Id="rId34" Type="http://schemas.openxmlformats.org/officeDocument/2006/relationships/hyperlink" Target="https://www.ncbi.nlm.nih.gov/pmc/articles/PMC4412553/" TargetMode="External"/><Relationship Id="rId15" Type="http://schemas.openxmlformats.org/officeDocument/2006/relationships/hyperlink" Target="https://disk.yandex.ru/i/uvO0bQU-Lq4R_A" TargetMode="External"/><Relationship Id="rId37" Type="http://schemas.openxmlformats.org/officeDocument/2006/relationships/hyperlink" Target="https://www.ncbi.nlm.nih.gov/Structure/cdd/wrpsb.cgi" TargetMode="External"/><Relationship Id="rId14" Type="http://schemas.openxmlformats.org/officeDocument/2006/relationships/hyperlink" Target="https://www.ncbi.nlm.nih.gov/protein/NP_055828.2" TargetMode="External"/><Relationship Id="rId36" Type="http://schemas.openxmlformats.org/officeDocument/2006/relationships/hyperlink" Target="https://www.ncbi.nlm.nih.gov/protein/NP_001036064.1" TargetMode="External"/><Relationship Id="rId17" Type="http://schemas.openxmlformats.org/officeDocument/2006/relationships/hyperlink" Target="https://www.ncbi.nlm.nih.gov/protein/NP_001140160.1" TargetMode="External"/><Relationship Id="rId39" Type="http://schemas.openxmlformats.org/officeDocument/2006/relationships/hyperlink" Target="https://www.ncbi.nlm.nih.gov/protein/NP_001276981.1" TargetMode="External"/><Relationship Id="rId16" Type="http://schemas.openxmlformats.org/officeDocument/2006/relationships/hyperlink" Target="https://genome.ucsc.edu/cgi-bin/hgTracks?db=hg38&amp;lastVirtModeType=default&amp;lastVirtModeExtraState=&amp;virtModeType=default&amp;virtMode=0&amp;nonVirtPosition=&amp;position=chr2%3A86427822%2D86505695&amp;hgsid=1642398162_GIxPYlHrJSHwyRt0w8HAAzARtZ4k" TargetMode="External"/><Relationship Id="rId38" Type="http://schemas.openxmlformats.org/officeDocument/2006/relationships/hyperlink" Target="https://genome.ucsc.edu/cgi-bin/hgTracks?db=hg38&amp;lastVirtModeType=default&amp;lastVirtModeExtraState=&amp;virtModeType=default&amp;virtMode=0&amp;nonVirtPosition=&amp;position=chr19%3A4903032%2D4962106&amp;hgsid=1641801062_8Vb1yJbrEX2yH1q4nABNiNXBZlPp" TargetMode="External"/><Relationship Id="rId19" Type="http://schemas.openxmlformats.org/officeDocument/2006/relationships/hyperlink" Target="https://www.ncbi.nlm.nih.gov/pmc/articles/PMC8303541/" TargetMode="External"/><Relationship Id="rId18" Type="http://schemas.openxmlformats.org/officeDocument/2006/relationships/hyperlink" Target="https://drive.google.com/file/d/1U-7Y0HpQ-v0S9xlhV9fLpeZ6E7l-fkb6/view?usp=drive_lin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0" Type="http://schemas.openxmlformats.org/officeDocument/2006/relationships/slide" Target="/ppt/slides/slide16.xml"/><Relationship Id="rId22" Type="http://schemas.openxmlformats.org/officeDocument/2006/relationships/slide" Target="/ppt/slides/slide24.xml"/><Relationship Id="rId21" Type="http://schemas.openxmlformats.org/officeDocument/2006/relationships/hyperlink" Target="https://www.ncbi.nlm.nih.gov/protein/NP_788611.1" TargetMode="External"/><Relationship Id="rId24" Type="http://schemas.openxmlformats.org/officeDocument/2006/relationships/hyperlink" Target="https://www.ncbi.nlm.nih.gov/pmc/articles/PMC8303541/" TargetMode="External"/><Relationship Id="rId23" Type="http://schemas.openxmlformats.org/officeDocument/2006/relationships/hyperlink" Target="https://www.ncbi.nlm.nih.gov/gene?Db=gene&amp;Cmd=DetailsSearch&amp;Term=41143"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5.png"/><Relationship Id="rId9" Type="http://schemas.openxmlformats.org/officeDocument/2006/relationships/hyperlink" Target="https://www.ncbi.nlm.nih.gov/gene?Db=gene&amp;Cmd=DetailsSearch&amp;Term=41143" TargetMode="External"/><Relationship Id="rId26" Type="http://schemas.openxmlformats.org/officeDocument/2006/relationships/hyperlink" Target="https://www.ncbi.nlm.nih.gov/protein/NP_001364763.1" TargetMode="External"/><Relationship Id="rId25" Type="http://schemas.openxmlformats.org/officeDocument/2006/relationships/hyperlink" Target="https://www.ncbi.nlm.nih.gov/protein/NP_001364763.1" TargetMode="External"/><Relationship Id="rId28" Type="http://schemas.openxmlformats.org/officeDocument/2006/relationships/slide" Target="/ppt/slides/slide17.xml"/><Relationship Id="rId27" Type="http://schemas.openxmlformats.org/officeDocument/2006/relationships/hyperlink" Target="https://www.jbc.org/article/S0021-9258(20)57158-5/fulltext" TargetMode="External"/><Relationship Id="rId5" Type="http://schemas.openxmlformats.org/officeDocument/2006/relationships/hyperlink" Target="https://pubmed.ncbi.nlm.nih.gov/24334705/" TargetMode="External"/><Relationship Id="rId6" Type="http://schemas.openxmlformats.org/officeDocument/2006/relationships/hyperlink" Target="https://pubmed.ncbi.nlm.nih.gov/28440295/" TargetMode="External"/><Relationship Id="rId7" Type="http://schemas.openxmlformats.org/officeDocument/2006/relationships/hyperlink" Target="https://www.ncbi.nlm.nih.gov/protein/NP_788611.1?report=genpept" TargetMode="External"/><Relationship Id="rId8" Type="http://schemas.openxmlformats.org/officeDocument/2006/relationships/slide" Target="/ppt/slides/slide22.xml"/><Relationship Id="rId11" Type="http://schemas.openxmlformats.org/officeDocument/2006/relationships/hyperlink" Target="https://pubmed.ncbi.nlm.nih.gov/27292258/" TargetMode="External"/><Relationship Id="rId10" Type="http://schemas.openxmlformats.org/officeDocument/2006/relationships/slide" Target="/ppt/slides/slide11.xml"/><Relationship Id="rId13" Type="http://schemas.openxmlformats.org/officeDocument/2006/relationships/hyperlink" Target="https://www.ncbi.nlm.nih.gov/pmc/articles/PMC2780536/" TargetMode="External"/><Relationship Id="rId12" Type="http://schemas.openxmlformats.org/officeDocument/2006/relationships/hyperlink" Target="https://www.ncbi.nlm.nih.gov/protein/NP_726923.1" TargetMode="External"/><Relationship Id="rId15" Type="http://schemas.openxmlformats.org/officeDocument/2006/relationships/hyperlink" Target="https://drive.google.com/file/d/1Tf9D0EaPdi6BWYfhWfK9UXzVsBcFI702/view?usp=sharing" TargetMode="External"/><Relationship Id="rId14" Type="http://schemas.openxmlformats.org/officeDocument/2006/relationships/hyperlink" Target="https://drive.google.com/file/d/1Tf9D0EaPdi6BWYfhWfK9UXzVsBcFI702/view?usp=sharing" TargetMode="External"/><Relationship Id="rId17" Type="http://schemas.openxmlformats.org/officeDocument/2006/relationships/hyperlink" Target="https://www.ncbi.nlm.nih.gov/protein/NP_013733.1" TargetMode="External"/><Relationship Id="rId16" Type="http://schemas.openxmlformats.org/officeDocument/2006/relationships/hyperlink" Target="https://drive.google.com/file/d/1Tf9D0EaPdi6BWYfhWfK9UXzVsBcFI702/view?usp=sharing" TargetMode="External"/><Relationship Id="rId19" Type="http://schemas.openxmlformats.org/officeDocument/2006/relationships/hyperlink" Target="https://www.ncbi.nlm.nih.gov/gene/855034" TargetMode="External"/><Relationship Id="rId18" Type="http://schemas.openxmlformats.org/officeDocument/2006/relationships/slide" Target="/ppt/slides/slide23.xml"/></Relationships>
</file>

<file path=ppt/slides/_rels/slide8.xml.rels><?xml version="1.0" encoding="UTF-8" standalone="yes"?><Relationships xmlns="http://schemas.openxmlformats.org/package/2006/relationships"><Relationship Id="rId20" Type="http://schemas.openxmlformats.org/officeDocument/2006/relationships/hyperlink" Target="https://www.ncbi.nlm.nih.gov/Structure/cdd/wrpsb.cgi" TargetMode="External"/><Relationship Id="rId22" Type="http://schemas.openxmlformats.org/officeDocument/2006/relationships/slide" Target="/ppt/slides/slide14.xml"/><Relationship Id="rId21" Type="http://schemas.openxmlformats.org/officeDocument/2006/relationships/hyperlink" Target="https://www.ncbi.nlm.nih.gov/pmc/articles/PMC3924276/" TargetMode="External"/><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hyperlink" Target="https://www.ncbi.nlm.nih.gov/gene/751689" TargetMode="External"/><Relationship Id="rId9" Type="http://schemas.openxmlformats.org/officeDocument/2006/relationships/hyperlink" Target="https://pubmed.ncbi.nlm.nih.gov/26476455/" TargetMode="External"/><Relationship Id="rId5" Type="http://schemas.openxmlformats.org/officeDocument/2006/relationships/slide" Target="/ppt/slides/slide13.xml"/><Relationship Id="rId6" Type="http://schemas.openxmlformats.org/officeDocument/2006/relationships/slide" Target="/ppt/slides/slide13.xml"/><Relationship Id="rId7" Type="http://schemas.openxmlformats.org/officeDocument/2006/relationships/hyperlink" Target="https://www.ncbi.nlm.nih.gov/protein/NP_001122473.1" TargetMode="External"/><Relationship Id="rId8" Type="http://schemas.openxmlformats.org/officeDocument/2006/relationships/slide" Target="/ppt/slides/slide25.xml"/><Relationship Id="rId11" Type="http://schemas.openxmlformats.org/officeDocument/2006/relationships/hyperlink" Target="https://www.ncbi.nlm.nih.gov/protein/NP_788611.1" TargetMode="External"/><Relationship Id="rId10" Type="http://schemas.openxmlformats.org/officeDocument/2006/relationships/slide" Target="/ppt/slides/slide20.xml"/><Relationship Id="rId13" Type="http://schemas.openxmlformats.org/officeDocument/2006/relationships/hyperlink" Target="https://pubmed.ncbi.nlm.nih.gov/37027460/" TargetMode="External"/><Relationship Id="rId12" Type="http://schemas.openxmlformats.org/officeDocument/2006/relationships/slide" Target="/ppt/slides/slide26.xml"/><Relationship Id="rId15" Type="http://schemas.openxmlformats.org/officeDocument/2006/relationships/hyperlink" Target="https://journals.biologists.com/dev/article/136/6/879/43849/Developmental-roles-of-the-histone-lysine" TargetMode="External"/><Relationship Id="rId14" Type="http://schemas.openxmlformats.org/officeDocument/2006/relationships/hyperlink" Target="https://pubmed.ncbi.nlm.nih.gov/37027460/" TargetMode="External"/><Relationship Id="rId17" Type="http://schemas.openxmlformats.org/officeDocument/2006/relationships/hyperlink" Target="https://www.ncbi.nlm.nih.gov/pmc/articles/PMC4412553/" TargetMode="External"/><Relationship Id="rId16" Type="http://schemas.openxmlformats.org/officeDocument/2006/relationships/slide" Target="/ppt/slides/slide18.xml"/><Relationship Id="rId19" Type="http://schemas.openxmlformats.org/officeDocument/2006/relationships/hyperlink" Target="https://sci-hub.ru/https://doi.org/10.1371/journal.pgen.1004017" TargetMode="External"/><Relationship Id="rId18" Type="http://schemas.openxmlformats.org/officeDocument/2006/relationships/hyperlink" Target="https://www.ncbi.nlm.nih.gov/protein/NP_001129830.1"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58000"/>
          </a:blip>
          <a:stretch>
            <a:fillRect/>
          </a:stretch>
        </p:blipFill>
        <p:spPr>
          <a:xfrm>
            <a:off x="-1" y="21075"/>
            <a:ext cx="9144000" cy="5143501"/>
          </a:xfrm>
          <a:prstGeom prst="rect">
            <a:avLst/>
          </a:prstGeom>
          <a:noFill/>
          <a:ln>
            <a:noFill/>
          </a:ln>
        </p:spPr>
      </p:pic>
      <p:sp>
        <p:nvSpPr>
          <p:cNvPr id="55" name="Google Shape;55;p13"/>
          <p:cNvSpPr/>
          <p:nvPr/>
        </p:nvSpPr>
        <p:spPr>
          <a:xfrm>
            <a:off x="611700" y="1565850"/>
            <a:ext cx="7920600" cy="2011800"/>
          </a:xfrm>
          <a:prstGeom prst="rect">
            <a:avLst/>
          </a:prstGeom>
          <a:solidFill>
            <a:srgbClr val="77B1E9"/>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ru" sz="6100">
                <a:solidFill>
                  <a:schemeClr val="dk1"/>
                </a:solidFill>
                <a:latin typeface="EB Garamond Medium"/>
                <a:ea typeface="EB Garamond Medium"/>
                <a:cs typeface="EB Garamond Medium"/>
                <a:sym typeface="EB Garamond Medium"/>
              </a:rPr>
              <a:t>Групповой проект</a:t>
            </a:r>
            <a:r>
              <a:rPr lang="ru" sz="5600">
                <a:solidFill>
                  <a:schemeClr val="dk1"/>
                </a:solidFill>
                <a:latin typeface="EB Garamond Medium"/>
                <a:ea typeface="EB Garamond Medium"/>
                <a:cs typeface="EB Garamond Medium"/>
                <a:sym typeface="EB Garamond Medium"/>
              </a:rPr>
              <a:t> </a:t>
            </a:r>
            <a:endParaRPr sz="5600">
              <a:solidFill>
                <a:schemeClr val="dk1"/>
              </a:solidFill>
              <a:latin typeface="EB Garamond Medium"/>
              <a:ea typeface="EB Garamond Medium"/>
              <a:cs typeface="EB Garamond Medium"/>
              <a:sym typeface="EB Garamond Medium"/>
            </a:endParaRPr>
          </a:p>
          <a:p>
            <a:pPr indent="0" lvl="0" marL="0" rtl="0" algn="ctr">
              <a:lnSpc>
                <a:spcPct val="115000"/>
              </a:lnSpc>
              <a:spcBef>
                <a:spcPts val="0"/>
              </a:spcBef>
              <a:spcAft>
                <a:spcPts val="0"/>
              </a:spcAft>
              <a:buClr>
                <a:schemeClr val="dk1"/>
              </a:buClr>
              <a:buSzPts val="1100"/>
              <a:buFont typeface="Arial"/>
              <a:buNone/>
            </a:pPr>
            <a:r>
              <a:rPr lang="ru" sz="5300">
                <a:solidFill>
                  <a:schemeClr val="dk1"/>
                </a:solidFill>
                <a:latin typeface="EB Garamond Medium"/>
                <a:ea typeface="EB Garamond Medium"/>
                <a:cs typeface="EB Garamond Medium"/>
                <a:sym typeface="EB Garamond Medium"/>
              </a:rPr>
              <a:t>H3K9me</a:t>
            </a:r>
            <a:endParaRPr sz="1700">
              <a:solidFill>
                <a:schemeClr val="dk1"/>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2"/>
          <p:cNvPicPr preferRelativeResize="0"/>
          <p:nvPr/>
        </p:nvPicPr>
        <p:blipFill>
          <a:blip r:embed="rId4">
            <a:alphaModFix amt="41000"/>
          </a:blip>
          <a:stretch>
            <a:fillRect/>
          </a:stretch>
        </p:blipFill>
        <p:spPr>
          <a:xfrm>
            <a:off x="-33625" y="-39000"/>
            <a:ext cx="9177626" cy="5182501"/>
          </a:xfrm>
          <a:prstGeom prst="rect">
            <a:avLst/>
          </a:prstGeom>
          <a:noFill/>
          <a:ln>
            <a:noFill/>
          </a:ln>
          <a:effectLst>
            <a:outerShdw blurRad="57150" rotWithShape="0" algn="bl" dir="5400000" dist="19050">
              <a:srgbClr val="000000">
                <a:alpha val="50000"/>
              </a:srgbClr>
            </a:outerShdw>
          </a:effectLst>
        </p:spPr>
      </p:pic>
      <p:sp>
        <p:nvSpPr>
          <p:cNvPr id="120" name="Google Shape;120;p22"/>
          <p:cNvSpPr txBox="1"/>
          <p:nvPr>
            <p:ph type="title"/>
          </p:nvPr>
        </p:nvSpPr>
        <p:spPr>
          <a:xfrm>
            <a:off x="311700" y="248600"/>
            <a:ext cx="1600500" cy="572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ru" sz="2720">
                <a:latin typeface="EB Garamond SemiBold"/>
                <a:ea typeface="EB Garamond SemiBold"/>
                <a:cs typeface="EB Garamond SemiBold"/>
                <a:sym typeface="EB Garamond SemiBold"/>
              </a:rPr>
              <a:t>Выводы</a:t>
            </a:r>
            <a:endParaRPr sz="2720">
              <a:latin typeface="EB Garamond SemiBold"/>
              <a:ea typeface="EB Garamond SemiBold"/>
              <a:cs typeface="EB Garamond SemiBold"/>
              <a:sym typeface="EB Garamond SemiBold"/>
            </a:endParaRPr>
          </a:p>
        </p:txBody>
      </p:sp>
      <p:sp>
        <p:nvSpPr>
          <p:cNvPr id="121" name="Google Shape;121;p22"/>
          <p:cNvSpPr txBox="1"/>
          <p:nvPr>
            <p:ph idx="1" type="body"/>
          </p:nvPr>
        </p:nvSpPr>
        <p:spPr>
          <a:xfrm>
            <a:off x="311700" y="920725"/>
            <a:ext cx="8520600" cy="40656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ru" sz="1600">
                <a:solidFill>
                  <a:schemeClr val="dk1"/>
                </a:solidFill>
                <a:latin typeface="EB Garamond Medium"/>
                <a:ea typeface="EB Garamond Medium"/>
                <a:cs typeface="EB Garamond Medium"/>
                <a:sym typeface="EB Garamond Medium"/>
              </a:rPr>
              <a:t>Основываясь на полученной нами тепловой карте, можно </a:t>
            </a:r>
            <a:r>
              <a:rPr b="1" lang="ru" sz="1600">
                <a:solidFill>
                  <a:schemeClr val="dk1"/>
                </a:solidFill>
                <a:latin typeface="EB Garamond"/>
                <a:ea typeface="EB Garamond"/>
                <a:cs typeface="EB Garamond"/>
                <a:sym typeface="EB Garamond"/>
              </a:rPr>
              <a:t>предположить</a:t>
            </a:r>
            <a:r>
              <a:rPr lang="ru" sz="1600">
                <a:solidFill>
                  <a:schemeClr val="dk1"/>
                </a:solidFill>
                <a:latin typeface="EB Garamond Medium"/>
                <a:ea typeface="EB Garamond Medium"/>
                <a:cs typeface="EB Garamond Medium"/>
                <a:sym typeface="EB Garamond Medium"/>
              </a:rPr>
              <a:t>, что </a:t>
            </a:r>
            <a:r>
              <a:rPr b="1" lang="ru" sz="1600">
                <a:solidFill>
                  <a:schemeClr val="dk1"/>
                </a:solidFill>
                <a:latin typeface="EB Garamond"/>
                <a:ea typeface="EB Garamond"/>
                <a:cs typeface="EB Garamond"/>
                <a:sym typeface="EB Garamond"/>
              </a:rPr>
              <a:t>гистоны</a:t>
            </a:r>
            <a:r>
              <a:rPr lang="ru" sz="1600">
                <a:solidFill>
                  <a:schemeClr val="dk1"/>
                </a:solidFill>
                <a:latin typeface="EB Garamond Medium"/>
                <a:ea typeface="EB Garamond Medium"/>
                <a:cs typeface="EB Garamond Medium"/>
                <a:sym typeface="EB Garamond Medium"/>
              </a:rPr>
              <a:t> и выбранная нами </a:t>
            </a:r>
            <a:r>
              <a:rPr b="1" lang="ru" sz="1600">
                <a:solidFill>
                  <a:schemeClr val="dk1"/>
                </a:solidFill>
                <a:latin typeface="EB Garamond"/>
                <a:ea typeface="EB Garamond"/>
                <a:cs typeface="EB Garamond"/>
                <a:sym typeface="EB Garamond"/>
              </a:rPr>
              <a:t>эпигенетическая метка H3K9me начали появляться еще у простейших эукариот</a:t>
            </a:r>
            <a:r>
              <a:rPr lang="ru" sz="1600">
                <a:solidFill>
                  <a:schemeClr val="dk1"/>
                </a:solidFill>
                <a:latin typeface="EB Garamond Medium"/>
                <a:ea typeface="EB Garamond Medium"/>
                <a:cs typeface="EB Garamond Medium"/>
                <a:sym typeface="EB Garamond Medium"/>
              </a:rPr>
              <a:t>. Такое мнение о метке получилось, поскольку у некоторых её белков находит хиты с нормальными значениями e-value (KDM1A, POGZ, </a:t>
            </a:r>
            <a:r>
              <a:rPr lang="ru" sz="1600">
                <a:solidFill>
                  <a:schemeClr val="dk1"/>
                </a:solidFill>
                <a:latin typeface="EB Garamond Medium"/>
                <a:ea typeface="EB Garamond Medium"/>
                <a:cs typeface="EB Garamond Medium"/>
                <a:sym typeface="EB Garamond Medium"/>
              </a:rPr>
              <a:t>SUV39H1 и ERBB4)</a:t>
            </a:r>
            <a:r>
              <a:rPr lang="ru" sz="1600">
                <a:solidFill>
                  <a:schemeClr val="dk1"/>
                </a:solidFill>
                <a:latin typeface="EB Garamond Medium"/>
                <a:ea typeface="EB Garamond Medium"/>
                <a:cs typeface="EB Garamond Medium"/>
                <a:sym typeface="EB Garamond Medium"/>
              </a:rPr>
              <a:t>, начиная с организмов простейших эукариот. </a:t>
            </a:r>
            <a:r>
              <a:rPr b="1" lang="ru" sz="1600">
                <a:solidFill>
                  <a:schemeClr val="dk1"/>
                </a:solidFill>
                <a:latin typeface="EB Garamond"/>
                <a:ea typeface="EB Garamond"/>
                <a:cs typeface="EB Garamond"/>
                <a:sym typeface="EB Garamond"/>
              </a:rPr>
              <a:t>Однако</a:t>
            </a:r>
            <a:r>
              <a:rPr lang="ru" sz="1600">
                <a:solidFill>
                  <a:schemeClr val="dk1"/>
                </a:solidFill>
                <a:latin typeface="EB Garamond Medium"/>
                <a:ea typeface="EB Garamond Medium"/>
                <a:cs typeface="EB Garamond Medium"/>
                <a:sym typeface="EB Garamond Medium"/>
              </a:rPr>
              <a:t>, так как эти белки относятся к группам метилтрансфераз и тирозинкиназных рецепторов, вполне </a:t>
            </a:r>
            <a:r>
              <a:rPr b="1" lang="ru" sz="1600">
                <a:solidFill>
                  <a:schemeClr val="dk1"/>
                </a:solidFill>
                <a:latin typeface="EB Garamond"/>
                <a:ea typeface="EB Garamond"/>
                <a:cs typeface="EB Garamond"/>
                <a:sym typeface="EB Garamond"/>
              </a:rPr>
              <a:t>вероятно, что</a:t>
            </a:r>
            <a:r>
              <a:rPr lang="ru" sz="1600">
                <a:solidFill>
                  <a:schemeClr val="dk1"/>
                </a:solidFill>
                <a:latin typeface="EB Garamond Medium"/>
                <a:ea typeface="EB Garamond Medium"/>
                <a:cs typeface="EB Garamond Medium"/>
                <a:sym typeface="EB Garamond Medium"/>
              </a:rPr>
              <a:t> </a:t>
            </a:r>
            <a:r>
              <a:rPr b="1" lang="ru" sz="1600">
                <a:solidFill>
                  <a:schemeClr val="dk1"/>
                </a:solidFill>
                <a:latin typeface="EB Garamond"/>
                <a:ea typeface="EB Garamond"/>
                <a:cs typeface="EB Garamond"/>
                <a:sym typeface="EB Garamond"/>
              </a:rPr>
              <a:t>наличие хитов связано с какими-либо конститутивными доменами</a:t>
            </a:r>
            <a:r>
              <a:rPr lang="ru" sz="1600">
                <a:solidFill>
                  <a:schemeClr val="dk1"/>
                </a:solidFill>
                <a:latin typeface="EB Garamond Medium"/>
                <a:ea typeface="EB Garamond Medium"/>
                <a:cs typeface="EB Garamond Medium"/>
                <a:sym typeface="EB Garamond Medium"/>
              </a:rPr>
              <a:t>. </a:t>
            </a:r>
            <a:endParaRPr sz="1600">
              <a:solidFill>
                <a:schemeClr val="dk1"/>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990"/>
              <a:buFont typeface="Arial"/>
              <a:buNone/>
            </a:pPr>
            <a:r>
              <a:t/>
            </a:r>
            <a:endParaRPr sz="1600">
              <a:solidFill>
                <a:schemeClr val="dk1"/>
              </a:solidFill>
              <a:latin typeface="EB Garamond Medium"/>
              <a:ea typeface="EB Garamond Medium"/>
              <a:cs typeface="EB Garamond Medium"/>
              <a:sym typeface="EB Garamond Medium"/>
            </a:endParaRPr>
          </a:p>
          <a:p>
            <a:pPr indent="0" lvl="0" marL="0" rtl="0" algn="l">
              <a:spcBef>
                <a:spcPts val="0"/>
              </a:spcBef>
              <a:spcAft>
                <a:spcPts val="0"/>
              </a:spcAft>
              <a:buNone/>
            </a:pPr>
            <a:r>
              <a:rPr b="1" lang="ru" sz="1600">
                <a:solidFill>
                  <a:schemeClr val="dk1"/>
                </a:solidFill>
                <a:latin typeface="EB Garamond"/>
                <a:ea typeface="EB Garamond"/>
                <a:cs typeface="EB Garamond"/>
                <a:sym typeface="EB Garamond"/>
              </a:rPr>
              <a:t>Большая часть белков метки соотносится с белками</a:t>
            </a:r>
            <a:r>
              <a:rPr lang="ru" sz="1600">
                <a:solidFill>
                  <a:schemeClr val="dk1"/>
                </a:solidFill>
                <a:latin typeface="EB Garamond Medium"/>
                <a:ea typeface="EB Garamond Medium"/>
                <a:cs typeface="EB Garamond Medium"/>
                <a:sym typeface="EB Garamond Medium"/>
              </a:rPr>
              <a:t> эволюционно более развитых существ, таких как </a:t>
            </a:r>
            <a:r>
              <a:rPr b="1" lang="ru" sz="1600">
                <a:solidFill>
                  <a:schemeClr val="dk1"/>
                </a:solidFill>
                <a:latin typeface="EB Garamond"/>
                <a:ea typeface="EB Garamond"/>
                <a:cs typeface="EB Garamond"/>
                <a:sym typeface="EB Garamond"/>
              </a:rPr>
              <a:t>мушка-дрозофила (drosophila) и нематода (c. elegans)</a:t>
            </a:r>
            <a:r>
              <a:rPr lang="ru" sz="1600">
                <a:solidFill>
                  <a:schemeClr val="dk1"/>
                </a:solidFill>
                <a:latin typeface="EB Garamond Medium"/>
                <a:ea typeface="EB Garamond Medium"/>
                <a:cs typeface="EB Garamond Medium"/>
                <a:sym typeface="EB Garamond Medium"/>
              </a:rPr>
              <a:t>.  Также начиная </a:t>
            </a:r>
            <a:r>
              <a:rPr b="1" lang="ru" sz="1600">
                <a:solidFill>
                  <a:schemeClr val="dk1"/>
                </a:solidFill>
                <a:latin typeface="EB Garamond"/>
                <a:ea typeface="EB Garamond"/>
                <a:cs typeface="EB Garamond"/>
                <a:sym typeface="EB Garamond"/>
              </a:rPr>
              <a:t>с этих организмов</a:t>
            </a:r>
            <a:r>
              <a:rPr lang="ru" sz="1600">
                <a:solidFill>
                  <a:schemeClr val="dk1"/>
                </a:solidFill>
                <a:latin typeface="EB Garamond Medium"/>
                <a:ea typeface="EB Garamond Medium"/>
                <a:cs typeface="EB Garamond Medium"/>
                <a:sym typeface="EB Garamond Medium"/>
              </a:rPr>
              <a:t> многие участники проекта </a:t>
            </a:r>
            <a:r>
              <a:rPr b="1" lang="ru" sz="1600">
                <a:solidFill>
                  <a:schemeClr val="dk1"/>
                </a:solidFill>
                <a:latin typeface="EB Garamond"/>
                <a:ea typeface="EB Garamond"/>
                <a:cs typeface="EB Garamond"/>
                <a:sym typeface="EB Garamond"/>
              </a:rPr>
              <a:t>смогли найти гомологов</a:t>
            </a:r>
            <a:r>
              <a:rPr lang="ru" sz="1600">
                <a:solidFill>
                  <a:schemeClr val="dk1"/>
                </a:solidFill>
                <a:latin typeface="EB Garamond Medium"/>
                <a:ea typeface="EB Garamond Medium"/>
                <a:cs typeface="EB Garamond Medium"/>
                <a:sym typeface="EB Garamond Medium"/>
              </a:rPr>
              <a:t> своих белков. Поэтому мы больше склоняемся к тому, что</a:t>
            </a:r>
            <a:r>
              <a:rPr b="1" lang="ru" sz="1600">
                <a:solidFill>
                  <a:schemeClr val="dk1"/>
                </a:solidFill>
                <a:latin typeface="EB Garamond"/>
                <a:ea typeface="EB Garamond"/>
                <a:cs typeface="EB Garamond"/>
                <a:sym typeface="EB Garamond"/>
              </a:rPr>
              <a:t> гистоны появились ещё у простейших эукариот, а выбранная нами эпигенетическая метка эволюционно появилась у беспозвоночных и в организмах позвоночных увеличила свое влияние</a:t>
            </a:r>
            <a:r>
              <a:rPr lang="ru" sz="1600">
                <a:solidFill>
                  <a:schemeClr val="dk1"/>
                </a:solidFill>
                <a:latin typeface="EB Garamond Medium"/>
                <a:ea typeface="EB Garamond Medium"/>
                <a:cs typeface="EB Garamond Medium"/>
                <a:sym typeface="EB Garamond Medium"/>
              </a:rPr>
              <a:t>, так как начала задействовать большее количество белков гистоновых модификаций.</a:t>
            </a:r>
            <a:endParaRPr sz="1600">
              <a:solidFill>
                <a:schemeClr val="dk1"/>
              </a:solidFill>
              <a:latin typeface="EB Garamond Medium"/>
              <a:ea typeface="EB Garamond Medium"/>
              <a:cs typeface="EB Garamond Medium"/>
              <a:sym typeface="EB Garamond Medium"/>
            </a:endParaRPr>
          </a:p>
          <a:p>
            <a:pPr indent="0" lvl="0" marL="0" rtl="0" algn="l">
              <a:spcBef>
                <a:spcPts val="0"/>
              </a:spcBef>
              <a:spcAft>
                <a:spcPts val="1200"/>
              </a:spcAft>
              <a:buNone/>
            </a:pPr>
            <a:r>
              <a:t/>
            </a:r>
            <a:endParaRPr>
              <a:latin typeface="EB Garamond Medium"/>
              <a:ea typeface="EB Garamond Medium"/>
              <a:cs typeface="EB Garamond Medium"/>
              <a:sym typeface="EB Garamond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3703025" y="43100"/>
            <a:ext cx="5331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Домены белка гена HR и его гомолога</a:t>
            </a:r>
            <a:endParaRPr>
              <a:latin typeface="EB Garamond Medium"/>
              <a:ea typeface="EB Garamond Medium"/>
              <a:cs typeface="EB Garamond Medium"/>
              <a:sym typeface="EB Garamond Medium"/>
            </a:endParaRPr>
          </a:p>
          <a:p>
            <a:pPr indent="0" lvl="0" marL="0" rtl="0" algn="l">
              <a:spcBef>
                <a:spcPts val="0"/>
              </a:spcBef>
              <a:spcAft>
                <a:spcPts val="0"/>
              </a:spcAft>
              <a:buNone/>
            </a:pPr>
            <a:r>
              <a:t/>
            </a:r>
            <a:endParaRPr>
              <a:latin typeface="EB Garamond Medium"/>
              <a:ea typeface="EB Garamond Medium"/>
              <a:cs typeface="EB Garamond Medium"/>
              <a:sym typeface="EB Garamond Medium"/>
            </a:endParaRPr>
          </a:p>
        </p:txBody>
      </p:sp>
      <p:pic>
        <p:nvPicPr>
          <p:cNvPr id="127" name="Google Shape;127;p23"/>
          <p:cNvPicPr preferRelativeResize="0"/>
          <p:nvPr/>
        </p:nvPicPr>
        <p:blipFill>
          <a:blip r:embed="rId3">
            <a:alphaModFix/>
          </a:blip>
          <a:stretch>
            <a:fillRect/>
          </a:stretch>
        </p:blipFill>
        <p:spPr>
          <a:xfrm>
            <a:off x="0" y="494150"/>
            <a:ext cx="4965201" cy="2353425"/>
          </a:xfrm>
          <a:prstGeom prst="rect">
            <a:avLst/>
          </a:prstGeom>
          <a:noFill/>
          <a:ln>
            <a:noFill/>
          </a:ln>
        </p:spPr>
      </p:pic>
      <p:pic>
        <p:nvPicPr>
          <p:cNvPr id="128" name="Google Shape;128;p23"/>
          <p:cNvPicPr preferRelativeResize="0"/>
          <p:nvPr/>
        </p:nvPicPr>
        <p:blipFill>
          <a:blip r:embed="rId4">
            <a:alphaModFix/>
          </a:blip>
          <a:stretch>
            <a:fillRect/>
          </a:stretch>
        </p:blipFill>
        <p:spPr>
          <a:xfrm>
            <a:off x="3502875" y="2790075"/>
            <a:ext cx="5641126" cy="23534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256400" y="2348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ru" sz="1920">
                <a:latin typeface="EB Garamond Medium"/>
                <a:ea typeface="EB Garamond Medium"/>
                <a:cs typeface="EB Garamond Medium"/>
                <a:sym typeface="EB Garamond Medium"/>
              </a:rPr>
              <a:t>Домены белка гена MINA и его гомолога (ген NO66) </a:t>
            </a:r>
            <a:endParaRPr sz="1920">
              <a:latin typeface="EB Garamond Medium"/>
              <a:ea typeface="EB Garamond Medium"/>
              <a:cs typeface="EB Garamond Medium"/>
              <a:sym typeface="EB Garamond Medium"/>
            </a:endParaRPr>
          </a:p>
        </p:txBody>
      </p:sp>
      <p:pic>
        <p:nvPicPr>
          <p:cNvPr id="134" name="Google Shape;134;p24"/>
          <p:cNvPicPr preferRelativeResize="0"/>
          <p:nvPr/>
        </p:nvPicPr>
        <p:blipFill>
          <a:blip r:embed="rId3">
            <a:alphaModFix/>
          </a:blip>
          <a:stretch>
            <a:fillRect/>
          </a:stretch>
        </p:blipFill>
        <p:spPr>
          <a:xfrm>
            <a:off x="311700" y="1155900"/>
            <a:ext cx="4260299" cy="2362000"/>
          </a:xfrm>
          <a:prstGeom prst="rect">
            <a:avLst/>
          </a:prstGeom>
          <a:noFill/>
          <a:ln>
            <a:noFill/>
          </a:ln>
        </p:spPr>
      </p:pic>
      <p:pic>
        <p:nvPicPr>
          <p:cNvPr id="135" name="Google Shape;135;p24"/>
          <p:cNvPicPr preferRelativeResize="0"/>
          <p:nvPr/>
        </p:nvPicPr>
        <p:blipFill>
          <a:blip r:embed="rId4">
            <a:alphaModFix/>
          </a:blip>
          <a:stretch>
            <a:fillRect/>
          </a:stretch>
        </p:blipFill>
        <p:spPr>
          <a:xfrm>
            <a:off x="4648500" y="2383725"/>
            <a:ext cx="4346549" cy="2174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Домены белка гена CBX3 и его дальнего гомолога</a:t>
            </a:r>
            <a:endParaRPr/>
          </a:p>
        </p:txBody>
      </p:sp>
      <p:pic>
        <p:nvPicPr>
          <p:cNvPr id="141" name="Google Shape;141;p25"/>
          <p:cNvPicPr preferRelativeResize="0"/>
          <p:nvPr/>
        </p:nvPicPr>
        <p:blipFill>
          <a:blip r:embed="rId3">
            <a:alphaModFix/>
          </a:blip>
          <a:stretch>
            <a:fillRect/>
          </a:stretch>
        </p:blipFill>
        <p:spPr>
          <a:xfrm>
            <a:off x="581225" y="1017725"/>
            <a:ext cx="7797299" cy="1983599"/>
          </a:xfrm>
          <a:prstGeom prst="rect">
            <a:avLst/>
          </a:prstGeom>
          <a:noFill/>
          <a:ln>
            <a:noFill/>
          </a:ln>
        </p:spPr>
      </p:pic>
      <p:pic>
        <p:nvPicPr>
          <p:cNvPr id="142" name="Google Shape;142;p25"/>
          <p:cNvPicPr preferRelativeResize="0"/>
          <p:nvPr/>
        </p:nvPicPr>
        <p:blipFill>
          <a:blip r:embed="rId4">
            <a:alphaModFix/>
          </a:blip>
          <a:stretch>
            <a:fillRect/>
          </a:stretch>
        </p:blipFill>
        <p:spPr>
          <a:xfrm>
            <a:off x="152400" y="3153724"/>
            <a:ext cx="8839204" cy="167461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16361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Домены белка UHRF1  и его гомолога</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6"/>
          <p:cNvPicPr preferRelativeResize="0"/>
          <p:nvPr/>
        </p:nvPicPr>
        <p:blipFill>
          <a:blip r:embed="rId3">
            <a:alphaModFix/>
          </a:blip>
          <a:stretch>
            <a:fillRect/>
          </a:stretch>
        </p:blipFill>
        <p:spPr>
          <a:xfrm>
            <a:off x="1225075" y="3045075"/>
            <a:ext cx="7121675" cy="2132925"/>
          </a:xfrm>
          <a:prstGeom prst="rect">
            <a:avLst/>
          </a:prstGeom>
          <a:noFill/>
          <a:ln>
            <a:noFill/>
          </a:ln>
        </p:spPr>
      </p:pic>
      <p:pic>
        <p:nvPicPr>
          <p:cNvPr id="150" name="Google Shape;150;p26"/>
          <p:cNvPicPr preferRelativeResize="0"/>
          <p:nvPr/>
        </p:nvPicPr>
        <p:blipFill>
          <a:blip r:embed="rId4">
            <a:alphaModFix/>
          </a:blip>
          <a:stretch>
            <a:fillRect/>
          </a:stretch>
        </p:blipFill>
        <p:spPr>
          <a:xfrm>
            <a:off x="1288951" y="619101"/>
            <a:ext cx="6712676" cy="2425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Домены белка ERBB4 и его гомолога let-23</a:t>
            </a:r>
            <a:endParaRPr>
              <a:latin typeface="EB Garamond Medium"/>
              <a:ea typeface="EB Garamond Medium"/>
              <a:cs typeface="EB Garamond Medium"/>
              <a:sym typeface="EB Garamond Medium"/>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7"/>
          <p:cNvPicPr preferRelativeResize="0"/>
          <p:nvPr/>
        </p:nvPicPr>
        <p:blipFill>
          <a:blip r:embed="rId3">
            <a:alphaModFix/>
          </a:blip>
          <a:stretch>
            <a:fillRect/>
          </a:stretch>
        </p:blipFill>
        <p:spPr>
          <a:xfrm>
            <a:off x="1604938" y="2841100"/>
            <a:ext cx="5934126" cy="1663151"/>
          </a:xfrm>
          <a:prstGeom prst="rect">
            <a:avLst/>
          </a:prstGeom>
          <a:noFill/>
          <a:ln>
            <a:noFill/>
          </a:ln>
        </p:spPr>
      </p:pic>
      <p:pic>
        <p:nvPicPr>
          <p:cNvPr id="158" name="Google Shape;158;p27"/>
          <p:cNvPicPr preferRelativeResize="0"/>
          <p:nvPr/>
        </p:nvPicPr>
        <p:blipFill>
          <a:blip r:embed="rId4">
            <a:alphaModFix/>
          </a:blip>
          <a:stretch>
            <a:fillRect/>
          </a:stretch>
        </p:blipFill>
        <p:spPr>
          <a:xfrm>
            <a:off x="1673287" y="1191988"/>
            <a:ext cx="5797417" cy="1474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ru">
                <a:latin typeface="EB Garamond Medium"/>
                <a:ea typeface="EB Garamond Medium"/>
                <a:cs typeface="EB Garamond Medium"/>
                <a:sym typeface="EB Garamond Medium"/>
              </a:rPr>
              <a:t>Домены белка KDM1A и его гомолога</a:t>
            </a:r>
            <a:endParaRPr>
              <a:latin typeface="EB Garamond Medium"/>
              <a:ea typeface="EB Garamond Medium"/>
              <a:cs typeface="EB Garamond Medium"/>
              <a:sym typeface="EB Garamond Medium"/>
            </a:endParaRPr>
          </a:p>
          <a:p>
            <a:pPr indent="0" lvl="0" marL="0" rtl="0" algn="l">
              <a:spcBef>
                <a:spcPts val="0"/>
              </a:spcBef>
              <a:spcAft>
                <a:spcPts val="0"/>
              </a:spcAft>
              <a:buNone/>
            </a:pPr>
            <a:r>
              <a:t/>
            </a:r>
            <a:endParaRPr>
              <a:latin typeface="EB Garamond Medium"/>
              <a:ea typeface="EB Garamond Medium"/>
              <a:cs typeface="EB Garamond Medium"/>
              <a:sym typeface="EB Garamond Medium"/>
            </a:endParaRPr>
          </a:p>
        </p:txBody>
      </p:sp>
      <p:sp>
        <p:nvSpPr>
          <p:cNvPr id="164" name="Google Shape;164;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8"/>
          <p:cNvPicPr preferRelativeResize="0"/>
          <p:nvPr/>
        </p:nvPicPr>
        <p:blipFill>
          <a:blip r:embed="rId3">
            <a:alphaModFix/>
          </a:blip>
          <a:stretch>
            <a:fillRect/>
          </a:stretch>
        </p:blipFill>
        <p:spPr>
          <a:xfrm>
            <a:off x="0" y="909975"/>
            <a:ext cx="7329388" cy="1661775"/>
          </a:xfrm>
          <a:prstGeom prst="rect">
            <a:avLst/>
          </a:prstGeom>
          <a:noFill/>
          <a:ln>
            <a:noFill/>
          </a:ln>
        </p:spPr>
      </p:pic>
      <p:pic>
        <p:nvPicPr>
          <p:cNvPr id="166" name="Google Shape;166;p28"/>
          <p:cNvPicPr preferRelativeResize="0"/>
          <p:nvPr/>
        </p:nvPicPr>
        <p:blipFill>
          <a:blip r:embed="rId4">
            <a:alphaModFix/>
          </a:blip>
          <a:stretch>
            <a:fillRect/>
          </a:stretch>
        </p:blipFill>
        <p:spPr>
          <a:xfrm>
            <a:off x="2066163" y="2571749"/>
            <a:ext cx="7077827" cy="2571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202575" y="1976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ru">
                <a:latin typeface="EB Garamond Medium"/>
                <a:ea typeface="EB Garamond Medium"/>
                <a:cs typeface="EB Garamond Medium"/>
                <a:sym typeface="EB Garamond Medium"/>
              </a:rPr>
              <a:t>Домены белка SUV39H1 и его гомолога SET11</a:t>
            </a:r>
            <a:endParaRPr>
              <a:latin typeface="EB Garamond Medium"/>
              <a:ea typeface="EB Garamond Medium"/>
              <a:cs typeface="EB Garamond Medium"/>
              <a:sym typeface="EB Garamond Medium"/>
            </a:endParaRPr>
          </a:p>
          <a:p>
            <a:pPr indent="0" lvl="0" marL="0" rtl="0" algn="l">
              <a:spcBef>
                <a:spcPts val="0"/>
              </a:spcBef>
              <a:spcAft>
                <a:spcPts val="0"/>
              </a:spcAft>
              <a:buNone/>
            </a:pPr>
            <a:r>
              <a:t/>
            </a:r>
            <a:endParaRPr>
              <a:latin typeface="EB Garamond Medium"/>
              <a:ea typeface="EB Garamond Medium"/>
              <a:cs typeface="EB Garamond Medium"/>
              <a:sym typeface="EB Garamond Medium"/>
            </a:endParaRPr>
          </a:p>
        </p:txBody>
      </p:sp>
      <p:pic>
        <p:nvPicPr>
          <p:cNvPr id="172" name="Google Shape;172;p29"/>
          <p:cNvPicPr preferRelativeResize="0"/>
          <p:nvPr/>
        </p:nvPicPr>
        <p:blipFill>
          <a:blip r:embed="rId3">
            <a:alphaModFix/>
          </a:blip>
          <a:stretch>
            <a:fillRect/>
          </a:stretch>
        </p:blipFill>
        <p:spPr>
          <a:xfrm>
            <a:off x="1228350" y="867400"/>
            <a:ext cx="6930499" cy="1974450"/>
          </a:xfrm>
          <a:prstGeom prst="rect">
            <a:avLst/>
          </a:prstGeom>
          <a:noFill/>
          <a:ln>
            <a:noFill/>
          </a:ln>
        </p:spPr>
      </p:pic>
      <p:pic>
        <p:nvPicPr>
          <p:cNvPr id="173" name="Google Shape;173;p29"/>
          <p:cNvPicPr preferRelativeResize="0"/>
          <p:nvPr/>
        </p:nvPicPr>
        <p:blipFill>
          <a:blip r:embed="rId4">
            <a:alphaModFix/>
          </a:blip>
          <a:stretch>
            <a:fillRect/>
          </a:stretch>
        </p:blipFill>
        <p:spPr>
          <a:xfrm>
            <a:off x="1228350" y="2841855"/>
            <a:ext cx="6930499" cy="19319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Домены белка JMJD1C и его гомолога</a:t>
            </a:r>
            <a:endParaRPr>
              <a:latin typeface="EB Garamond Medium"/>
              <a:ea typeface="EB Garamond Medium"/>
              <a:cs typeface="EB Garamond Medium"/>
              <a:sym typeface="EB Garamond Medium"/>
            </a:endParaRPr>
          </a:p>
        </p:txBody>
      </p:sp>
      <p:sp>
        <p:nvSpPr>
          <p:cNvPr id="179" name="Google Shape;17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0" name="Google Shape;180;p30"/>
          <p:cNvPicPr preferRelativeResize="0"/>
          <p:nvPr/>
        </p:nvPicPr>
        <p:blipFill>
          <a:blip r:embed="rId3">
            <a:alphaModFix/>
          </a:blip>
          <a:stretch>
            <a:fillRect/>
          </a:stretch>
        </p:blipFill>
        <p:spPr>
          <a:xfrm>
            <a:off x="311700" y="2807525"/>
            <a:ext cx="8520600" cy="2188122"/>
          </a:xfrm>
          <a:prstGeom prst="rect">
            <a:avLst/>
          </a:prstGeom>
          <a:noFill/>
          <a:ln>
            <a:noFill/>
          </a:ln>
        </p:spPr>
      </p:pic>
      <p:pic>
        <p:nvPicPr>
          <p:cNvPr id="181" name="Google Shape;181;p30"/>
          <p:cNvPicPr preferRelativeResize="0"/>
          <p:nvPr/>
        </p:nvPicPr>
        <p:blipFill rotWithShape="1">
          <a:blip r:embed="rId4">
            <a:alphaModFix/>
          </a:blip>
          <a:srcRect b="0" l="1267" r="1267" t="6716"/>
          <a:stretch/>
        </p:blipFill>
        <p:spPr>
          <a:xfrm>
            <a:off x="311700" y="1017725"/>
            <a:ext cx="8520600" cy="178979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187500" y="931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Домены белка KDM3A и его гомолога</a:t>
            </a:r>
            <a:endParaRPr>
              <a:latin typeface="EB Garamond Medium"/>
              <a:ea typeface="EB Garamond Medium"/>
              <a:cs typeface="EB Garamond Medium"/>
              <a:sym typeface="EB Garamond Medium"/>
            </a:endParaRPr>
          </a:p>
        </p:txBody>
      </p:sp>
      <p:sp>
        <p:nvSpPr>
          <p:cNvPr id="187" name="Google Shape;187;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8" name="Google Shape;188;p31"/>
          <p:cNvPicPr preferRelativeResize="0"/>
          <p:nvPr/>
        </p:nvPicPr>
        <p:blipFill>
          <a:blip r:embed="rId3">
            <a:alphaModFix/>
          </a:blip>
          <a:stretch>
            <a:fillRect/>
          </a:stretch>
        </p:blipFill>
        <p:spPr>
          <a:xfrm>
            <a:off x="270275" y="665850"/>
            <a:ext cx="4933069" cy="1905901"/>
          </a:xfrm>
          <a:prstGeom prst="rect">
            <a:avLst/>
          </a:prstGeom>
          <a:noFill/>
          <a:ln>
            <a:noFill/>
          </a:ln>
        </p:spPr>
      </p:pic>
      <p:pic>
        <p:nvPicPr>
          <p:cNvPr id="189" name="Google Shape;189;p31"/>
          <p:cNvPicPr preferRelativeResize="0"/>
          <p:nvPr/>
        </p:nvPicPr>
        <p:blipFill>
          <a:blip r:embed="rId4">
            <a:alphaModFix/>
          </a:blip>
          <a:stretch>
            <a:fillRect/>
          </a:stretch>
        </p:blipFill>
        <p:spPr>
          <a:xfrm>
            <a:off x="2768075" y="2571750"/>
            <a:ext cx="5641126" cy="23534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mt="41000"/>
          </a:blip>
          <a:stretch>
            <a:fillRect/>
          </a:stretch>
        </p:blipFill>
        <p:spPr>
          <a:xfrm>
            <a:off x="-33625" y="-19500"/>
            <a:ext cx="9177626" cy="5182501"/>
          </a:xfrm>
          <a:prstGeom prst="rect">
            <a:avLst/>
          </a:prstGeom>
          <a:noFill/>
          <a:ln>
            <a:noFill/>
          </a:ln>
          <a:effectLst>
            <a:outerShdw blurRad="57150" rotWithShape="0" algn="bl" dir="5400000" dist="19050">
              <a:srgbClr val="000000">
                <a:alpha val="50000"/>
              </a:srgbClr>
            </a:outerShdw>
          </a:effectLst>
        </p:spPr>
      </p:pic>
      <p:sp>
        <p:nvSpPr>
          <p:cNvPr id="61" name="Google Shape;61;p14"/>
          <p:cNvSpPr/>
          <p:nvPr/>
        </p:nvSpPr>
        <p:spPr>
          <a:xfrm>
            <a:off x="77000" y="684300"/>
            <a:ext cx="1142100" cy="1134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sz="1500">
                <a:latin typeface="EB Garamond ExtraBold"/>
                <a:ea typeface="EB Garamond ExtraBold"/>
                <a:cs typeface="EB Garamond ExtraBold"/>
                <a:sym typeface="EB Garamond ExtraBold"/>
              </a:rPr>
              <a:t>Задача</a:t>
            </a:r>
            <a:endParaRPr sz="1500">
              <a:latin typeface="EB Garamond ExtraBold"/>
              <a:ea typeface="EB Garamond ExtraBold"/>
              <a:cs typeface="EB Garamond ExtraBold"/>
              <a:sym typeface="EB Garamond ExtraBold"/>
            </a:endParaRPr>
          </a:p>
        </p:txBody>
      </p:sp>
      <p:sp>
        <p:nvSpPr>
          <p:cNvPr id="62" name="Google Shape;62;p14"/>
          <p:cNvSpPr txBox="1"/>
          <p:nvPr/>
        </p:nvSpPr>
        <p:spPr>
          <a:xfrm>
            <a:off x="1411150" y="679950"/>
            <a:ext cx="7115100" cy="1143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latin typeface="EB Garamond Medium"/>
                <a:ea typeface="EB Garamond Medium"/>
                <a:cs typeface="EB Garamond Medium"/>
                <a:sym typeface="EB Garamond Medium"/>
              </a:rPr>
              <a:t>Изучение ранней эволюции белков, связанных с метилированием гистонов в клетках человека методами сравнительной геномики. Была проведена индивидуальная работа над определенными белками выбранных генов для отслеживания их эволюционного развития от древнейших организмов до позвоночных.</a:t>
            </a:r>
            <a:endParaRPr sz="1500">
              <a:latin typeface="EB Garamond Medium"/>
              <a:ea typeface="EB Garamond Medium"/>
              <a:cs typeface="EB Garamond Medium"/>
              <a:sym typeface="EB Garamond Medium"/>
            </a:endParaRPr>
          </a:p>
        </p:txBody>
      </p:sp>
      <p:sp>
        <p:nvSpPr>
          <p:cNvPr id="63" name="Google Shape;63;p14"/>
          <p:cNvSpPr/>
          <p:nvPr/>
        </p:nvSpPr>
        <p:spPr>
          <a:xfrm>
            <a:off x="0" y="2571750"/>
            <a:ext cx="1815300" cy="1338600"/>
          </a:xfrm>
          <a:prstGeom prst="diamon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latin typeface="EB Garamond ExtraBold"/>
                <a:ea typeface="EB Garamond ExtraBold"/>
                <a:cs typeface="EB Garamond ExtraBold"/>
                <a:sym typeface="EB Garamond ExtraBold"/>
              </a:rPr>
              <a:t>H3K9me</a:t>
            </a:r>
            <a:endParaRPr>
              <a:latin typeface="EB Garamond ExtraBold"/>
              <a:ea typeface="EB Garamond ExtraBold"/>
              <a:cs typeface="EB Garamond ExtraBold"/>
              <a:sym typeface="EB Garamond ExtraBold"/>
            </a:endParaRPr>
          </a:p>
        </p:txBody>
      </p:sp>
      <p:sp>
        <p:nvSpPr>
          <p:cNvPr id="64" name="Google Shape;64;p14"/>
          <p:cNvSpPr txBox="1"/>
          <p:nvPr/>
        </p:nvSpPr>
        <p:spPr>
          <a:xfrm>
            <a:off x="1890350" y="1970350"/>
            <a:ext cx="7115100" cy="2878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ru">
                <a:solidFill>
                  <a:schemeClr val="dk1"/>
                </a:solidFill>
                <a:latin typeface="EB Garamond Medium"/>
                <a:ea typeface="EB Garamond Medium"/>
                <a:cs typeface="EB Garamond Medium"/>
                <a:sym typeface="EB Garamond Medium"/>
              </a:rPr>
              <a:t>H3K9me - это гистоновая метка, которая обычно связана с гетерохроматином и репрессией генов. Она образуется путем метилирования лизина 9 на гистоне H3. </a:t>
            </a:r>
            <a:endParaRPr>
              <a:solidFill>
                <a:schemeClr val="dk1"/>
              </a:solidFill>
              <a:latin typeface="EB Garamond Medium"/>
              <a:ea typeface="EB Garamond Medium"/>
              <a:cs typeface="EB Garamond Medium"/>
              <a:sym typeface="EB Garamond Medium"/>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latin typeface="EB Garamond Medium"/>
                <a:ea typeface="EB Garamond Medium"/>
                <a:cs typeface="EB Garamond Medium"/>
                <a:sym typeface="EB Garamond Medium"/>
              </a:rPr>
              <a:t>H3K9me может быть моно-, ди- или три-метилированной, и каждый из этих состояний может иметь различные функции. Например, H3K9me3 связывается с белками, которые репрессируют экспрессию генов, что приводит к сжатию хроматина и подавлению транскрипции. </a:t>
            </a:r>
            <a:endParaRPr>
              <a:solidFill>
                <a:schemeClr val="dk1"/>
              </a:solidFill>
              <a:latin typeface="EB Garamond Medium"/>
              <a:ea typeface="EB Garamond Medium"/>
              <a:cs typeface="EB Garamond Medium"/>
              <a:sym typeface="EB Garamond Medium"/>
            </a:endParaRPr>
          </a:p>
          <a:p>
            <a:pPr indent="0" lvl="0" marL="0" rtl="0" algn="l">
              <a:lnSpc>
                <a:spcPct val="115000"/>
              </a:lnSpc>
              <a:spcBef>
                <a:spcPts val="0"/>
              </a:spcBef>
              <a:spcAft>
                <a:spcPts val="0"/>
              </a:spcAft>
              <a:buClr>
                <a:schemeClr val="dk1"/>
              </a:buClr>
              <a:buSzPts val="1100"/>
              <a:buFont typeface="Arial"/>
              <a:buNone/>
            </a:pPr>
            <a:r>
              <a:rPr lang="ru">
                <a:solidFill>
                  <a:schemeClr val="dk1"/>
                </a:solidFill>
                <a:latin typeface="EB Garamond Medium"/>
                <a:ea typeface="EB Garamond Medium"/>
                <a:cs typeface="EB Garamond Medium"/>
                <a:sym typeface="EB Garamond Medium"/>
              </a:rPr>
              <a:t>H3K9me также может взаимодействовать с другими гистоновыми метками и белками, такими как HP1 (гомолог Дрозофилы гетерохроматина 1), которые помогают поддерживать гетерохроматическое состояние хроматина. </a:t>
            </a:r>
            <a:endParaRPr>
              <a:solidFill>
                <a:schemeClr val="dk1"/>
              </a:solidFill>
              <a:latin typeface="EB Garamond Medium"/>
              <a:ea typeface="EB Garamond Medium"/>
              <a:cs typeface="EB Garamond Medium"/>
              <a:sym typeface="EB Garamond Medium"/>
            </a:endParaRPr>
          </a:p>
          <a:p>
            <a:pPr indent="0" lvl="0" marL="0" rtl="0" algn="l">
              <a:lnSpc>
                <a:spcPct val="115000"/>
              </a:lnSpc>
              <a:spcBef>
                <a:spcPts val="0"/>
              </a:spcBef>
              <a:spcAft>
                <a:spcPts val="0"/>
              </a:spcAft>
              <a:buNone/>
            </a:pPr>
            <a:r>
              <a:rPr lang="ru">
                <a:solidFill>
                  <a:schemeClr val="dk1"/>
                </a:solidFill>
                <a:latin typeface="EB Garamond Medium"/>
                <a:ea typeface="EB Garamond Medium"/>
                <a:cs typeface="EB Garamond Medium"/>
                <a:sym typeface="EB Garamond Medium"/>
              </a:rPr>
              <a:t>Некоторые исследования также связывают H3K9me с эпигенетическими изменениями в рамках различных заболеваний, таких как рак и неврологические нарушения.</a:t>
            </a:r>
            <a:endParaRPr sz="1500">
              <a:latin typeface="EB Garamond Medium"/>
              <a:ea typeface="EB Garamond Medium"/>
              <a:cs typeface="EB Garamond Medium"/>
              <a:sym typeface="EB Garamond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98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Домены белка POGZ и его гомолога</a:t>
            </a:r>
            <a:endParaRPr>
              <a:latin typeface="EB Garamond Medium"/>
              <a:ea typeface="EB Garamond Medium"/>
              <a:cs typeface="EB Garamond Medium"/>
              <a:sym typeface="EB Garamond Medium"/>
            </a:endParaRPr>
          </a:p>
        </p:txBody>
      </p:sp>
      <p:pic>
        <p:nvPicPr>
          <p:cNvPr id="195" name="Google Shape;195;p32"/>
          <p:cNvPicPr preferRelativeResize="0"/>
          <p:nvPr/>
        </p:nvPicPr>
        <p:blipFill>
          <a:blip r:embed="rId3">
            <a:alphaModFix/>
          </a:blip>
          <a:stretch>
            <a:fillRect/>
          </a:stretch>
        </p:blipFill>
        <p:spPr>
          <a:xfrm>
            <a:off x="1591947" y="670800"/>
            <a:ext cx="5960100" cy="2293226"/>
          </a:xfrm>
          <a:prstGeom prst="rect">
            <a:avLst/>
          </a:prstGeom>
          <a:noFill/>
          <a:ln>
            <a:noFill/>
          </a:ln>
        </p:spPr>
      </p:pic>
      <p:pic>
        <p:nvPicPr>
          <p:cNvPr id="196" name="Google Shape;196;p32"/>
          <p:cNvPicPr preferRelativeResize="0"/>
          <p:nvPr/>
        </p:nvPicPr>
        <p:blipFill>
          <a:blip r:embed="rId4">
            <a:alphaModFix/>
          </a:blip>
          <a:stretch>
            <a:fillRect/>
          </a:stretch>
        </p:blipFill>
        <p:spPr>
          <a:xfrm>
            <a:off x="152400" y="3116849"/>
            <a:ext cx="8839204" cy="1778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И</a:t>
            </a:r>
            <a:r>
              <a:rPr lang="ru"/>
              <a:t>зоформы б</a:t>
            </a:r>
            <a:r>
              <a:rPr lang="ru"/>
              <a:t>елка гена HR </a:t>
            </a:r>
            <a:endParaRPr/>
          </a:p>
        </p:txBody>
      </p:sp>
      <p:pic>
        <p:nvPicPr>
          <p:cNvPr id="202" name="Google Shape;202;p33"/>
          <p:cNvPicPr preferRelativeResize="0"/>
          <p:nvPr/>
        </p:nvPicPr>
        <p:blipFill>
          <a:blip r:embed="rId3">
            <a:alphaModFix/>
          </a:blip>
          <a:stretch>
            <a:fillRect/>
          </a:stretch>
        </p:blipFill>
        <p:spPr>
          <a:xfrm>
            <a:off x="152400" y="1779613"/>
            <a:ext cx="8839199" cy="15842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164600" y="0"/>
            <a:ext cx="835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HR доказательство для гомолога</a:t>
            </a:r>
            <a:endParaRPr/>
          </a:p>
        </p:txBody>
      </p:sp>
      <p:sp>
        <p:nvSpPr>
          <p:cNvPr id="208" name="Google Shape;208;p34"/>
          <p:cNvSpPr txBox="1"/>
          <p:nvPr>
            <p:ph idx="1" type="body"/>
          </p:nvPr>
        </p:nvSpPr>
        <p:spPr>
          <a:xfrm>
            <a:off x="6768675" y="613850"/>
            <a:ext cx="2375400" cy="206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ru" sz="1050">
                <a:solidFill>
                  <a:srgbClr val="444746"/>
                </a:solidFill>
                <a:highlight>
                  <a:srgbClr val="FFFFFF"/>
                </a:highlight>
                <a:latin typeface="Roboto"/>
                <a:ea typeface="Roboto"/>
                <a:cs typeface="Roboto"/>
                <a:sym typeface="Roboto"/>
              </a:rPr>
              <a:t>Разница между длинами белков 280 aa. Бласт белка гомолога с базой данных человека на сервере сделал, белок, выбранного гена, в хитах есть, e-value хороший</a:t>
            </a:r>
            <a:endParaRPr/>
          </a:p>
        </p:txBody>
      </p:sp>
      <p:pic>
        <p:nvPicPr>
          <p:cNvPr id="209" name="Google Shape;209;p34"/>
          <p:cNvPicPr preferRelativeResize="0"/>
          <p:nvPr/>
        </p:nvPicPr>
        <p:blipFill>
          <a:blip r:embed="rId3">
            <a:alphaModFix/>
          </a:blip>
          <a:stretch>
            <a:fillRect/>
          </a:stretch>
        </p:blipFill>
        <p:spPr>
          <a:xfrm>
            <a:off x="3" y="572700"/>
            <a:ext cx="6768676" cy="45728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latin typeface="EB Garamond Medium"/>
                <a:ea typeface="EB Garamond Medium"/>
                <a:cs typeface="EB Garamond Medium"/>
                <a:sym typeface="EB Garamond Medium"/>
              </a:rPr>
              <a:t>KDM1A</a:t>
            </a:r>
            <a:r>
              <a:rPr lang="ru">
                <a:latin typeface="EB Garamond Medium"/>
                <a:ea typeface="EB Garamond Medium"/>
                <a:cs typeface="EB Garamond Medium"/>
                <a:sym typeface="EB Garamond Medium"/>
              </a:rPr>
              <a:t> доказательство гомолога</a:t>
            </a:r>
            <a:r>
              <a:rPr lang="ru">
                <a:latin typeface="EB Garamond"/>
                <a:ea typeface="EB Garamond"/>
                <a:cs typeface="EB Garamond"/>
                <a:sym typeface="EB Garamond"/>
              </a:rPr>
              <a:t> </a:t>
            </a:r>
            <a:endParaRPr>
              <a:latin typeface="EB Garamond"/>
              <a:ea typeface="EB Garamond"/>
              <a:cs typeface="EB Garamond"/>
              <a:sym typeface="EB Garamond"/>
            </a:endParaRPr>
          </a:p>
        </p:txBody>
      </p:sp>
      <p:pic>
        <p:nvPicPr>
          <p:cNvPr id="215" name="Google Shape;215;p35"/>
          <p:cNvPicPr preferRelativeResize="0"/>
          <p:nvPr/>
        </p:nvPicPr>
        <p:blipFill>
          <a:blip r:embed="rId3">
            <a:alphaModFix/>
          </a:blip>
          <a:stretch>
            <a:fillRect/>
          </a:stretch>
        </p:blipFill>
        <p:spPr>
          <a:xfrm>
            <a:off x="1230648" y="1152475"/>
            <a:ext cx="6125599" cy="3518199"/>
          </a:xfrm>
          <a:prstGeom prst="rect">
            <a:avLst/>
          </a:prstGeom>
          <a:noFill/>
          <a:ln>
            <a:noFill/>
          </a:ln>
        </p:spPr>
      </p:pic>
      <p:sp>
        <p:nvSpPr>
          <p:cNvPr id="216" name="Google Shape;216;p35"/>
          <p:cNvSpPr/>
          <p:nvPr/>
        </p:nvSpPr>
        <p:spPr>
          <a:xfrm>
            <a:off x="1199100" y="4165300"/>
            <a:ext cx="6157200" cy="50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ru">
                <a:latin typeface="EB Garamond Medium"/>
                <a:ea typeface="EB Garamond Medium"/>
                <a:cs typeface="EB Garamond Medium"/>
                <a:sym typeface="EB Garamond Medium"/>
              </a:rPr>
              <a:t>KDM3A доказательство гомолога</a:t>
            </a:r>
            <a:r>
              <a:rPr lang="ru"/>
              <a:t> </a:t>
            </a:r>
            <a:endParaRPr/>
          </a:p>
        </p:txBody>
      </p:sp>
      <p:pic>
        <p:nvPicPr>
          <p:cNvPr id="222" name="Google Shape;222;p36"/>
          <p:cNvPicPr preferRelativeResize="0"/>
          <p:nvPr/>
        </p:nvPicPr>
        <p:blipFill>
          <a:blip r:embed="rId3">
            <a:alphaModFix/>
          </a:blip>
          <a:stretch>
            <a:fillRect/>
          </a:stretch>
        </p:blipFill>
        <p:spPr>
          <a:xfrm>
            <a:off x="1488713" y="1017725"/>
            <a:ext cx="6166575" cy="38209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311700" y="352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POGZ</a:t>
            </a:r>
            <a:r>
              <a:rPr lang="ru">
                <a:latin typeface="EB Garamond Medium"/>
                <a:ea typeface="EB Garamond Medium"/>
                <a:cs typeface="EB Garamond Medium"/>
                <a:sym typeface="EB Garamond Medium"/>
              </a:rPr>
              <a:t> доказательство гомологии</a:t>
            </a:r>
            <a:endParaRPr>
              <a:latin typeface="EB Garamond"/>
              <a:ea typeface="EB Garamond"/>
              <a:cs typeface="EB Garamond"/>
              <a:sym typeface="EB Garamond"/>
            </a:endParaRPr>
          </a:p>
        </p:txBody>
      </p:sp>
      <p:pic>
        <p:nvPicPr>
          <p:cNvPr id="228" name="Google Shape;228;p37"/>
          <p:cNvPicPr preferRelativeResize="0"/>
          <p:nvPr/>
        </p:nvPicPr>
        <p:blipFill>
          <a:blip r:embed="rId3">
            <a:alphaModFix/>
          </a:blip>
          <a:stretch>
            <a:fillRect/>
          </a:stretch>
        </p:blipFill>
        <p:spPr>
          <a:xfrm>
            <a:off x="915262" y="1017725"/>
            <a:ext cx="7313475" cy="39317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JMJD1C доказательство гомологии</a:t>
            </a:r>
            <a:endParaRPr>
              <a:latin typeface="EB Garamond"/>
              <a:ea typeface="EB Garamond"/>
              <a:cs typeface="EB Garamond"/>
              <a:sym typeface="EB Garamond"/>
            </a:endParaRPr>
          </a:p>
        </p:txBody>
      </p:sp>
      <p:sp>
        <p:nvSpPr>
          <p:cNvPr id="234" name="Google Shape;234;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5" name="Google Shape;235;p38"/>
          <p:cNvPicPr preferRelativeResize="0"/>
          <p:nvPr/>
        </p:nvPicPr>
        <p:blipFill rotWithShape="1">
          <a:blip r:embed="rId3">
            <a:alphaModFix/>
          </a:blip>
          <a:srcRect b="6502" l="2813" r="493" t="12917"/>
          <a:stretch/>
        </p:blipFill>
        <p:spPr>
          <a:xfrm>
            <a:off x="311700" y="1017725"/>
            <a:ext cx="8520600" cy="399401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Medium"/>
                <a:ea typeface="EB Garamond Medium"/>
                <a:cs typeface="EB Garamond Medium"/>
                <a:sym typeface="EB Garamond Medium"/>
              </a:rPr>
              <a:t>ERBB4 доказательство гомологии + изоформы</a:t>
            </a:r>
            <a:endParaRPr/>
          </a:p>
        </p:txBody>
      </p:sp>
      <p:pic>
        <p:nvPicPr>
          <p:cNvPr id="241" name="Google Shape;241;p39"/>
          <p:cNvPicPr preferRelativeResize="0"/>
          <p:nvPr/>
        </p:nvPicPr>
        <p:blipFill>
          <a:blip r:embed="rId3">
            <a:alphaModFix/>
          </a:blip>
          <a:stretch>
            <a:fillRect/>
          </a:stretch>
        </p:blipFill>
        <p:spPr>
          <a:xfrm>
            <a:off x="236350" y="2447038"/>
            <a:ext cx="8595948" cy="2081825"/>
          </a:xfrm>
          <a:prstGeom prst="rect">
            <a:avLst/>
          </a:prstGeom>
          <a:noFill/>
          <a:ln>
            <a:noFill/>
          </a:ln>
        </p:spPr>
      </p:pic>
      <p:pic>
        <p:nvPicPr>
          <p:cNvPr id="242" name="Google Shape;242;p39"/>
          <p:cNvPicPr preferRelativeResize="0"/>
          <p:nvPr/>
        </p:nvPicPr>
        <p:blipFill>
          <a:blip r:embed="rId4">
            <a:alphaModFix/>
          </a:blip>
          <a:stretch>
            <a:fillRect/>
          </a:stretch>
        </p:blipFill>
        <p:spPr>
          <a:xfrm>
            <a:off x="2331100" y="1597475"/>
            <a:ext cx="6501197" cy="269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a:blip r:embed="rId3">
            <a:alphaModFix amt="41000"/>
          </a:blip>
          <a:stretch>
            <a:fillRect/>
          </a:stretch>
        </p:blipFill>
        <p:spPr>
          <a:xfrm>
            <a:off x="-33625" y="-39000"/>
            <a:ext cx="9177626" cy="5182501"/>
          </a:xfrm>
          <a:prstGeom prst="rect">
            <a:avLst/>
          </a:prstGeom>
          <a:noFill/>
          <a:ln>
            <a:noFill/>
          </a:ln>
          <a:effectLst>
            <a:outerShdw blurRad="57150" rotWithShape="0" algn="bl" dir="5400000" dist="19050">
              <a:srgbClr val="000000">
                <a:alpha val="50000"/>
              </a:srgbClr>
            </a:outerShdw>
          </a:effectLst>
        </p:spPr>
      </p:pic>
      <p:graphicFrame>
        <p:nvGraphicFramePr>
          <p:cNvPr id="70" name="Google Shape;70;p15"/>
          <p:cNvGraphicFramePr/>
          <p:nvPr/>
        </p:nvGraphicFramePr>
        <p:xfrm>
          <a:off x="837150" y="777275"/>
          <a:ext cx="3000000" cy="3000000"/>
        </p:xfrm>
        <a:graphic>
          <a:graphicData uri="http://schemas.openxmlformats.org/drawingml/2006/table">
            <a:tbl>
              <a:tblPr>
                <a:noFill/>
                <a:tableStyleId>{908072D9-F43F-4275-873A-3DC30FADCFF1}</a:tableStyleId>
              </a:tblPr>
              <a:tblGrid>
                <a:gridCol w="2100850"/>
                <a:gridCol w="2535150"/>
                <a:gridCol w="2955850"/>
              </a:tblGrid>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Полыгалов Богдан</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4"/>
                        </a:rPr>
                        <a:t>HR</a:t>
                      </a:r>
                      <a:endParaRPr u="sng">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rgbClr val="1F1F1F"/>
                          </a:solidFill>
                          <a:latin typeface="EB Garamond Medium"/>
                          <a:ea typeface="EB Garamond Medium"/>
                          <a:cs typeface="EB Garamond Medium"/>
                          <a:sym typeface="EB Garamond Medium"/>
                        </a:rPr>
                        <a:t>Histone modification erase</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Матирко Кирилл</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5"/>
                        </a:rPr>
                        <a:t>MINA</a:t>
                      </a:r>
                      <a:endParaRPr u="sng">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rgbClr val="1F1F1F"/>
                          </a:solidFill>
                          <a:latin typeface="EB Garamond Medium"/>
                          <a:ea typeface="EB Garamond Medium"/>
                          <a:cs typeface="EB Garamond Medium"/>
                          <a:sym typeface="EB Garamond Medium"/>
                        </a:rPr>
                        <a:t>Histone modification erase</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Бондаренко Артём</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6"/>
                        </a:rPr>
                        <a:t>KDM1A</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a:solidFill>
                            <a:srgbClr val="1F1F1F"/>
                          </a:solidFill>
                          <a:latin typeface="EB Garamond Medium"/>
                          <a:ea typeface="EB Garamond Medium"/>
                          <a:cs typeface="EB Garamond Medium"/>
                          <a:sym typeface="EB Garamond Medium"/>
                        </a:rPr>
                        <a:t>Histone modification erase</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Седых Александр</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7"/>
                        </a:rPr>
                        <a:t>KDM3A</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erase</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Ахунова Анастасия </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8"/>
                        </a:rPr>
                        <a:t>SUV39H1</a:t>
                      </a:r>
                      <a:endParaRPr u="sng">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write</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Козлова Екатерина</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9"/>
                        </a:rPr>
                        <a:t>CBX3</a:t>
                      </a:r>
                      <a:endParaRPr u="sng">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read</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Романова </a:t>
                      </a:r>
                      <a:r>
                        <a:rPr lang="ru">
                          <a:solidFill>
                            <a:schemeClr val="dk1"/>
                          </a:solidFill>
                          <a:latin typeface="EB Garamond Medium"/>
                          <a:ea typeface="EB Garamond Medium"/>
                          <a:cs typeface="EB Garamond Medium"/>
                          <a:sym typeface="EB Garamond Medium"/>
                        </a:rPr>
                        <a:t>Анастасия</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10"/>
                        </a:rPr>
                        <a:t>POGZ</a:t>
                      </a:r>
                      <a:endParaRPr>
                        <a:solidFill>
                          <a:srgbClr val="1F1F1F"/>
                        </a:solidFill>
                        <a:highlight>
                          <a:schemeClr val="lt1"/>
                        </a:highlight>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read</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Баран София</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11"/>
                        </a:rPr>
                        <a:t>JMJD1C</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erase</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Варшавер Александра</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12"/>
                        </a:rPr>
                        <a:t>ERBB4</a:t>
                      </a:r>
                      <a:endParaRPr u="sng">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cofactor</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lang="ru">
                          <a:latin typeface="EB Garamond Medium"/>
                          <a:ea typeface="EB Garamond Medium"/>
                          <a:cs typeface="EB Garamond Medium"/>
                          <a:sym typeface="EB Garamond Medium"/>
                        </a:rPr>
                        <a:t>Сидорова Татьяна</a:t>
                      </a:r>
                      <a:endParaRPr>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u="sng">
                          <a:solidFill>
                            <a:schemeClr val="hlink"/>
                          </a:solidFill>
                          <a:latin typeface="EB Garamond Medium"/>
                          <a:ea typeface="EB Garamond Medium"/>
                          <a:cs typeface="EB Garamond Medium"/>
                          <a:sym typeface="EB Garamond Medium"/>
                          <a:hlinkClick r:id="rId13"/>
                        </a:rPr>
                        <a:t>UHRF1</a:t>
                      </a:r>
                      <a:endParaRPr u="sng">
                        <a:solidFill>
                          <a:schemeClr val="hlink"/>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a:solidFill>
                            <a:srgbClr val="1F1F1F"/>
                          </a:solidFill>
                          <a:latin typeface="EB Garamond Medium"/>
                          <a:ea typeface="EB Garamond Medium"/>
                          <a:cs typeface="EB Garamond Medium"/>
                          <a:sym typeface="EB Garamond Medium"/>
                        </a:rPr>
                        <a:t>Histone modification read, Histone modification write cofactor</a:t>
                      </a:r>
                      <a:endParaRPr>
                        <a:solidFill>
                          <a:srgbClr val="1F1F1F"/>
                        </a:solidFill>
                        <a:latin typeface="EB Garamond Medium"/>
                        <a:ea typeface="EB Garamond Medium"/>
                        <a:cs typeface="EB Garamond Medium"/>
                        <a:sym typeface="EB Garamond Medium"/>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71" name="Google Shape;71;p15"/>
          <p:cNvSpPr/>
          <p:nvPr/>
        </p:nvSpPr>
        <p:spPr>
          <a:xfrm>
            <a:off x="1169900" y="110450"/>
            <a:ext cx="6995400" cy="484800"/>
          </a:xfrm>
          <a:prstGeom prst="rect">
            <a:avLst/>
          </a:prstGeom>
          <a:solidFill>
            <a:schemeClr val="lt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2300">
              <a:solidFill>
                <a:schemeClr val="dk1"/>
              </a:solidFill>
              <a:latin typeface="EB Garamond SemiBold"/>
              <a:ea typeface="EB Garamond SemiBold"/>
              <a:cs typeface="EB Garamond SemiBold"/>
              <a:sym typeface="EB Garamond SemiBold"/>
            </a:endParaRPr>
          </a:p>
          <a:p>
            <a:pPr indent="0" lvl="0" marL="0" rtl="0" algn="ctr">
              <a:spcBef>
                <a:spcPts val="0"/>
              </a:spcBef>
              <a:spcAft>
                <a:spcPts val="0"/>
              </a:spcAft>
              <a:buClr>
                <a:schemeClr val="dk1"/>
              </a:buClr>
              <a:buSzPts val="1100"/>
              <a:buFont typeface="Arial"/>
              <a:buNone/>
            </a:pPr>
            <a:r>
              <a:t/>
            </a:r>
            <a:endParaRPr>
              <a:solidFill>
                <a:schemeClr val="dk1"/>
              </a:solidFill>
            </a:endParaRPr>
          </a:p>
        </p:txBody>
      </p:sp>
      <p:sp>
        <p:nvSpPr>
          <p:cNvPr id="72" name="Google Shape;72;p15"/>
          <p:cNvSpPr txBox="1"/>
          <p:nvPr/>
        </p:nvSpPr>
        <p:spPr>
          <a:xfrm>
            <a:off x="1258750" y="83450"/>
            <a:ext cx="7479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ru" sz="2300">
                <a:solidFill>
                  <a:srgbClr val="1F1F1F"/>
                </a:solidFill>
                <a:latin typeface="EB Garamond SemiBold"/>
                <a:ea typeface="EB Garamond SemiBold"/>
                <a:cs typeface="EB Garamond SemiBold"/>
                <a:sym typeface="EB Garamond SemiBold"/>
              </a:rPr>
              <a:t>Эпигенетическая модификация - Histone methylation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mt="45000"/>
          </a:blip>
          <a:stretch>
            <a:fillRect/>
          </a:stretch>
        </p:blipFill>
        <p:spPr>
          <a:xfrm>
            <a:off x="0" y="0"/>
            <a:ext cx="9144000" cy="5143500"/>
          </a:xfrm>
          <a:prstGeom prst="rect">
            <a:avLst/>
          </a:prstGeom>
          <a:noFill/>
          <a:ln>
            <a:noFill/>
          </a:ln>
        </p:spPr>
      </p:pic>
      <p:graphicFrame>
        <p:nvGraphicFramePr>
          <p:cNvPr id="78" name="Google Shape;78;p16"/>
          <p:cNvGraphicFramePr/>
          <p:nvPr/>
        </p:nvGraphicFramePr>
        <p:xfrm>
          <a:off x="1916350" y="163750"/>
          <a:ext cx="3000000" cy="3000000"/>
        </p:xfrm>
        <a:graphic>
          <a:graphicData uri="http://schemas.openxmlformats.org/drawingml/2006/table">
            <a:tbl>
              <a:tblPr>
                <a:noFill/>
                <a:tableStyleId>{908072D9-F43F-4275-873A-3DC30FADCFF1}</a:tableStyleId>
              </a:tblPr>
              <a:tblGrid>
                <a:gridCol w="911900"/>
                <a:gridCol w="1070525"/>
                <a:gridCol w="1342150"/>
                <a:gridCol w="686750"/>
                <a:gridCol w="3122300"/>
              </a:tblGrid>
              <a:tr h="405850">
                <a:tc>
                  <a:txBody>
                    <a:bodyPr/>
                    <a:lstStyle/>
                    <a:p>
                      <a:pPr indent="0" lvl="0" marL="0" rtl="0" algn="ctr">
                        <a:spcBef>
                          <a:spcPts val="0"/>
                        </a:spcBef>
                        <a:spcAft>
                          <a:spcPts val="0"/>
                        </a:spcAft>
                        <a:buNone/>
                      </a:pPr>
                      <a:r>
                        <a:rPr lang="ru" sz="1200">
                          <a:solidFill>
                            <a:srgbClr val="000000"/>
                          </a:solidFill>
                          <a:uFill>
                            <a:noFill/>
                          </a:uFill>
                          <a:latin typeface="EB Garamond"/>
                          <a:ea typeface="EB Garamond"/>
                          <a:cs typeface="EB Garamond"/>
                          <a:sym typeface="EB Garamond"/>
                          <a:hlinkClick r:id="rId4">
                            <a:extLst>
                              <a:ext uri="{A12FA001-AC4F-418D-AE19-62706E023703}">
                                <ahyp:hlinkClr val="tx"/>
                              </a:ext>
                            </a:extLst>
                          </a:hlinkClick>
                        </a:rPr>
                        <a:t>HR</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action="ppaction://hlinksldjump" r:id="rId5"/>
                        </a:rPr>
                        <a:t>2 изоформы</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ru" sz="1200" u="sng">
                          <a:solidFill>
                            <a:schemeClr val="hlink"/>
                          </a:solidFill>
                          <a:latin typeface="EB Garamond"/>
                          <a:ea typeface="EB Garamond"/>
                          <a:cs typeface="EB Garamond"/>
                          <a:sym typeface="EB Garamond"/>
                          <a:hlinkClick r:id="rId6"/>
                        </a:rPr>
                        <a:t>NP_060881.2</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ru" sz="1200">
                          <a:latin typeface="EB Garamond"/>
                          <a:ea typeface="EB Garamond"/>
                          <a:cs typeface="EB Garamond"/>
                          <a:sym typeface="EB Garamond"/>
                        </a:rPr>
                        <a:t>1134 aa</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action="ppaction://hlinksldjump" r:id="rId7"/>
                        </a:rPr>
                        <a:t>FYVE_like_SF super family</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None/>
                      </a:pPr>
                      <a:r>
                        <a:rPr lang="ru" sz="1200">
                          <a:solidFill>
                            <a:srgbClr val="000000"/>
                          </a:solidFill>
                          <a:uFill>
                            <a:noFill/>
                          </a:uFill>
                          <a:latin typeface="EB Garamond"/>
                          <a:ea typeface="EB Garamond"/>
                          <a:cs typeface="EB Garamond"/>
                          <a:sym typeface="EB Garamond"/>
                          <a:hlinkClick r:id="rId8">
                            <a:extLst>
                              <a:ext uri="{A12FA001-AC4F-418D-AE19-62706E023703}">
                                <ahyp:hlinkClr val="tx"/>
                              </a:ext>
                            </a:extLst>
                          </a:hlinkClick>
                        </a:rPr>
                        <a:t>MINA</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9"/>
                        </a:rPr>
                        <a:t>4 изоформы</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0"/>
                        </a:rPr>
                        <a:t>NP_001035998.1</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465 aa</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1"/>
                        </a:rPr>
                        <a:t>JmjC_dom</a:t>
                      </a:r>
                      <a:r>
                        <a:rPr lang="ru" sz="1200" u="sng">
                          <a:solidFill>
                            <a:schemeClr val="hlink"/>
                          </a:solidFill>
                          <a:latin typeface="EB Garamond"/>
                          <a:ea typeface="EB Garamond"/>
                          <a:cs typeface="EB Garamond"/>
                          <a:sym typeface="EB Garamond"/>
                          <a:hlinkClick r:id="rId12"/>
                        </a:rPr>
                        <a:t>ains</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77875">
                <a:tc>
                  <a:txBody>
                    <a:bodyPr/>
                    <a:lstStyle/>
                    <a:p>
                      <a:pPr indent="0" lvl="0" marL="0" rtl="0" algn="ctr">
                        <a:spcBef>
                          <a:spcPts val="0"/>
                        </a:spcBef>
                        <a:spcAft>
                          <a:spcPts val="0"/>
                        </a:spcAft>
                        <a:buClr>
                          <a:srgbClr val="000000"/>
                        </a:buClr>
                        <a:buSzPts val="1100"/>
                        <a:buFont typeface="Arial"/>
                        <a:buNone/>
                      </a:pPr>
                      <a:r>
                        <a:rPr lang="ru" sz="1200">
                          <a:solidFill>
                            <a:srgbClr val="000000"/>
                          </a:solidFill>
                          <a:latin typeface="EB Garamond"/>
                          <a:ea typeface="EB Garamond"/>
                          <a:cs typeface="EB Garamond"/>
                          <a:sym typeface="EB Garamond"/>
                        </a:rPr>
                        <a:t>KDM1A</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200" u="sng">
                          <a:solidFill>
                            <a:schemeClr val="hlink"/>
                          </a:solidFill>
                          <a:latin typeface="EB Garamond"/>
                          <a:ea typeface="EB Garamond"/>
                          <a:cs typeface="EB Garamond"/>
                          <a:sym typeface="EB Garamond"/>
                          <a:hlinkClick r:id="rId13"/>
                        </a:rPr>
                        <a:t>5 изоформ</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4"/>
                        </a:rPr>
                        <a:t>NP_055828.2</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852 aa </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5"/>
                        </a:rPr>
                        <a:t>PLN02328 super family; PHA03378 super family</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None/>
                      </a:pPr>
                      <a:r>
                        <a:rPr lang="ru" sz="1200">
                          <a:solidFill>
                            <a:srgbClr val="000000"/>
                          </a:solidFill>
                          <a:latin typeface="EB Garamond"/>
                          <a:ea typeface="EB Garamond"/>
                          <a:cs typeface="EB Garamond"/>
                          <a:sym typeface="EB Garamond"/>
                        </a:rPr>
                        <a:t>KDM3A</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6"/>
                        </a:rPr>
                        <a:t>2 изоформы</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7"/>
                        </a:rPr>
                        <a:t>NP_001140160.1</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1321 аа</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18"/>
                        </a:rPr>
                        <a:t>cupin_RmIC-like super family</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17650">
                <a:tc>
                  <a:txBody>
                    <a:bodyPr/>
                    <a:lstStyle/>
                    <a:p>
                      <a:pPr indent="0" lvl="0" marL="0" rtl="0" algn="ctr">
                        <a:spcBef>
                          <a:spcPts val="0"/>
                        </a:spcBef>
                        <a:spcAft>
                          <a:spcPts val="0"/>
                        </a:spcAft>
                        <a:buNone/>
                      </a:pPr>
                      <a:r>
                        <a:rPr lang="ru" sz="1200">
                          <a:solidFill>
                            <a:srgbClr val="000000"/>
                          </a:solidFill>
                          <a:uFill>
                            <a:noFill/>
                          </a:uFill>
                          <a:latin typeface="EB Garamond"/>
                          <a:ea typeface="EB Garamond"/>
                          <a:cs typeface="EB Garamond"/>
                          <a:sym typeface="EB Garamond"/>
                          <a:hlinkClick r:id="rId19">
                            <a:extLst>
                              <a:ext uri="{A12FA001-AC4F-418D-AE19-62706E023703}">
                                <ahyp:hlinkClr val="tx"/>
                              </a:ext>
                            </a:extLst>
                          </a:hlinkClick>
                        </a:rPr>
                        <a:t>SUV39H1 </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0"/>
                        </a:rPr>
                        <a:t>3 изоформы</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1"/>
                        </a:rPr>
                        <a:t>NP_001269095.1</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ru" sz="1200">
                          <a:solidFill>
                            <a:schemeClr val="dk1"/>
                          </a:solidFill>
                          <a:latin typeface="EB Garamond"/>
                          <a:ea typeface="EB Garamond"/>
                          <a:cs typeface="EB Garamond"/>
                          <a:sym typeface="EB Garamond"/>
                        </a:rPr>
                        <a:t>423 aa</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action="ppaction://hlinksldjump" r:id="rId22"/>
                        </a:rPr>
                        <a:t>SET_SUV39H1, CD_SUV39H1_like</a:t>
                      </a:r>
                      <a:br>
                        <a:rPr lang="ru" sz="1200">
                          <a:solidFill>
                            <a:schemeClr val="dk1"/>
                          </a:solidFill>
                          <a:highlight>
                            <a:srgbClr val="FFFFFF"/>
                          </a:highlight>
                          <a:latin typeface="EB Garamond"/>
                          <a:ea typeface="EB Garamond"/>
                          <a:cs typeface="EB Garamond"/>
                          <a:sym typeface="EB Garamond"/>
                        </a:rPr>
                      </a:b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548600">
                <a:tc>
                  <a:txBody>
                    <a:bodyPr/>
                    <a:lstStyle/>
                    <a:p>
                      <a:pPr indent="0" lvl="0" marL="0" rtl="0" algn="ctr">
                        <a:spcBef>
                          <a:spcPts val="0"/>
                        </a:spcBef>
                        <a:spcAft>
                          <a:spcPts val="0"/>
                        </a:spcAft>
                        <a:buNone/>
                      </a:pPr>
                      <a:r>
                        <a:rPr lang="ru" sz="1200">
                          <a:solidFill>
                            <a:srgbClr val="000000"/>
                          </a:solidFill>
                          <a:latin typeface="EB Garamond"/>
                          <a:ea typeface="EB Garamond"/>
                          <a:cs typeface="EB Garamond"/>
                          <a:sym typeface="EB Garamond"/>
                        </a:rPr>
                        <a:t>CBX3</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3"/>
                        </a:rPr>
                        <a:t>3 изоформы</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4"/>
                        </a:rPr>
                        <a:t>NP_009207.2</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183 aa</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5"/>
                        </a:rPr>
                        <a:t>CD_CSD super family</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Clr>
                          <a:srgbClr val="000000"/>
                        </a:buClr>
                        <a:buSzPts val="1100"/>
                        <a:buFont typeface="Arial"/>
                        <a:buNone/>
                      </a:pPr>
                      <a:r>
                        <a:rPr lang="ru" sz="1200">
                          <a:solidFill>
                            <a:srgbClr val="000000"/>
                          </a:solidFill>
                          <a:latin typeface="EB Garamond"/>
                          <a:ea typeface="EB Garamond"/>
                          <a:cs typeface="EB Garamond"/>
                          <a:sym typeface="EB Garamond"/>
                        </a:rPr>
                        <a:t>POGZ</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6"/>
                        </a:rPr>
                        <a:t>6 изоформ</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7"/>
                        </a:rPr>
                        <a:t>NP_055915.2</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1410 aa</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28"/>
                        </a:rPr>
                        <a:t>CENPB</a:t>
                      </a:r>
                      <a:r>
                        <a:rPr lang="ru"/>
                        <a:t>;</a:t>
                      </a:r>
                      <a:r>
                        <a:rPr lang="ru" sz="1200" u="sng">
                          <a:solidFill>
                            <a:schemeClr val="hlink"/>
                          </a:solidFill>
                          <a:latin typeface="EB Garamond"/>
                          <a:ea typeface="EB Garamond"/>
                          <a:cs typeface="EB Garamond"/>
                          <a:sym typeface="EB Garamond"/>
                          <a:hlinkClick r:id="rId29"/>
                        </a:rPr>
                        <a:t>rve super family</a:t>
                      </a:r>
                      <a:r>
                        <a:rPr lang="ru"/>
                        <a:t>;</a:t>
                      </a:r>
                      <a:r>
                        <a:rPr lang="ru" sz="1200" u="sng">
                          <a:solidFill>
                            <a:schemeClr val="hlink"/>
                          </a:solidFill>
                          <a:latin typeface="EB Garamond"/>
                          <a:ea typeface="EB Garamond"/>
                          <a:cs typeface="EB Garamond"/>
                          <a:sym typeface="EB Garamond"/>
                          <a:hlinkClick r:id="rId30"/>
                        </a:rPr>
                        <a:t>PLN02983 super family</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96200">
                <a:tc>
                  <a:txBody>
                    <a:bodyPr/>
                    <a:lstStyle/>
                    <a:p>
                      <a:pPr indent="0" lvl="0" marL="0" rtl="0" algn="ctr">
                        <a:spcBef>
                          <a:spcPts val="0"/>
                        </a:spcBef>
                        <a:spcAft>
                          <a:spcPts val="0"/>
                        </a:spcAft>
                        <a:buNone/>
                      </a:pPr>
                      <a:r>
                        <a:rPr lang="ru" sz="1200">
                          <a:solidFill>
                            <a:srgbClr val="000000"/>
                          </a:solidFill>
                          <a:latin typeface="EB Garamond"/>
                          <a:ea typeface="EB Garamond"/>
                          <a:cs typeface="EB Garamond"/>
                          <a:sym typeface="EB Garamond"/>
                        </a:rPr>
                        <a:t>JMJD1C</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31"/>
                        </a:rPr>
                        <a:t>8 изоформ</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32"/>
                        </a:rPr>
                        <a:t>NP_116165.1</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2540 aa </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33"/>
                        </a:rPr>
                        <a:t>PTZ00121 super family; RmlC-like cupin superfamily</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594325">
                <a:tc>
                  <a:txBody>
                    <a:bodyPr/>
                    <a:lstStyle/>
                    <a:p>
                      <a:pPr indent="0" lvl="0" marL="0" rtl="0" algn="ctr">
                        <a:spcBef>
                          <a:spcPts val="0"/>
                        </a:spcBef>
                        <a:spcAft>
                          <a:spcPts val="0"/>
                        </a:spcAft>
                        <a:buNone/>
                      </a:pPr>
                      <a:r>
                        <a:rPr lang="ru" sz="1200">
                          <a:solidFill>
                            <a:srgbClr val="000000"/>
                          </a:solidFill>
                          <a:uFill>
                            <a:noFill/>
                          </a:uFill>
                          <a:latin typeface="EB Garamond"/>
                          <a:ea typeface="EB Garamond"/>
                          <a:cs typeface="EB Garamond"/>
                          <a:sym typeface="EB Garamond"/>
                          <a:hlinkClick r:id="rId34">
                            <a:extLst>
                              <a:ext uri="{A12FA001-AC4F-418D-AE19-62706E023703}">
                                <ahyp:hlinkClr val="tx"/>
                              </a:ext>
                            </a:extLst>
                          </a:hlinkClick>
                        </a:rPr>
                        <a:t>ERBB4</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35"/>
                        </a:rPr>
                        <a:t>2 изоформы</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Clr>
                          <a:schemeClr val="dk1"/>
                        </a:buClr>
                        <a:buSzPts val="1100"/>
                        <a:buFont typeface="Arial"/>
                        <a:buNone/>
                      </a:pPr>
                      <a:r>
                        <a:rPr lang="ru" sz="1200" u="sng">
                          <a:solidFill>
                            <a:schemeClr val="hlink"/>
                          </a:solidFill>
                          <a:latin typeface="EB Garamond"/>
                          <a:ea typeface="EB Garamond"/>
                          <a:cs typeface="EB Garamond"/>
                          <a:sym typeface="EB Garamond"/>
                          <a:hlinkClick r:id="rId36"/>
                        </a:rPr>
                        <a:t>NP_001036064.1</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200">
                          <a:solidFill>
                            <a:schemeClr val="dk1"/>
                          </a:solidFill>
                          <a:latin typeface="EB Garamond"/>
                          <a:ea typeface="EB Garamond"/>
                          <a:cs typeface="EB Garamond"/>
                          <a:sym typeface="EB Garamond"/>
                        </a:rPr>
                        <a:t>1292 aa</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Clr>
                          <a:schemeClr val="dk1"/>
                        </a:buClr>
                        <a:buSzPts val="1100"/>
                        <a:buFont typeface="Arial"/>
                        <a:buNone/>
                      </a:pPr>
                      <a:r>
                        <a:rPr lang="ru" sz="1200" u="sng">
                          <a:solidFill>
                            <a:schemeClr val="hlink"/>
                          </a:solidFill>
                          <a:latin typeface="EB Garamond"/>
                          <a:ea typeface="EB Garamond"/>
                          <a:cs typeface="EB Garamond"/>
                          <a:sym typeface="EB Garamond"/>
                          <a:hlinkClick r:id="rId37"/>
                        </a:rPr>
                        <a:t>PTKc_HER4, GF_recep_IV, Furin-like and 2 more</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45675">
                <a:tc>
                  <a:txBody>
                    <a:bodyPr/>
                    <a:lstStyle/>
                    <a:p>
                      <a:pPr indent="0" lvl="0" marL="0" rtl="0" algn="ctr">
                        <a:spcBef>
                          <a:spcPts val="0"/>
                        </a:spcBef>
                        <a:spcAft>
                          <a:spcPts val="0"/>
                        </a:spcAft>
                        <a:buNone/>
                      </a:pPr>
                      <a:r>
                        <a:rPr lang="ru" sz="1200">
                          <a:solidFill>
                            <a:srgbClr val="000000"/>
                          </a:solidFill>
                          <a:latin typeface="EB Garamond"/>
                          <a:ea typeface="EB Garamond"/>
                          <a:cs typeface="EB Garamond"/>
                          <a:sym typeface="EB Garamond"/>
                        </a:rPr>
                        <a:t>UHRF1</a:t>
                      </a:r>
                      <a:endParaRPr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hlink"/>
                          </a:solidFill>
                          <a:latin typeface="EB Garamond"/>
                          <a:ea typeface="EB Garamond"/>
                          <a:cs typeface="EB Garamond"/>
                          <a:sym typeface="EB Garamond"/>
                          <a:hlinkClick r:id="rId38"/>
                        </a:rPr>
                        <a:t>5 изоформ</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u="sng">
                          <a:solidFill>
                            <a:schemeClr val="accent5"/>
                          </a:solidFill>
                          <a:latin typeface="EB Garamond"/>
                          <a:ea typeface="EB Garamond"/>
                          <a:cs typeface="EB Garamond"/>
                          <a:sym typeface="EB Garamond"/>
                          <a:hlinkClick r:id="rId39">
                            <a:extLst>
                              <a:ext uri="{A12FA001-AC4F-418D-AE19-62706E023703}">
                                <ahyp:hlinkClr val="tx"/>
                              </a:ext>
                            </a:extLst>
                          </a:hlinkClick>
                        </a:rPr>
                        <a:t>NP_001276981.1</a:t>
                      </a:r>
                      <a:endParaRPr sz="1200">
                        <a:solidFill>
                          <a:schemeClr val="accent5"/>
                        </a:solidFill>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Clr>
                          <a:schemeClr val="dk1"/>
                        </a:buClr>
                        <a:buSzPts val="1100"/>
                        <a:buFont typeface="Arial"/>
                        <a:buNone/>
                      </a:pPr>
                      <a:r>
                        <a:rPr lang="ru" sz="1200">
                          <a:solidFill>
                            <a:schemeClr val="dk1"/>
                          </a:solidFill>
                          <a:latin typeface="EB Garamond"/>
                          <a:ea typeface="EB Garamond"/>
                          <a:cs typeface="EB Garamond"/>
                          <a:sym typeface="EB Garamond"/>
                        </a:rPr>
                        <a:t>793 aa</a:t>
                      </a:r>
                      <a:endParaRPr sz="1200">
                        <a:solidFill>
                          <a:schemeClr val="dk1"/>
                        </a:solidFill>
                        <a:latin typeface="EB Garamond"/>
                        <a:ea typeface="EB Garamond"/>
                        <a:cs typeface="EB Garamond"/>
                        <a:sym typeface="EB Garamond"/>
                      </a:endParaRPr>
                    </a:p>
                    <a:p>
                      <a:pPr indent="0" lvl="0" marL="0" rtl="0" algn="l">
                        <a:spcBef>
                          <a:spcPts val="0"/>
                        </a:spcBef>
                        <a:spcAft>
                          <a:spcPts val="0"/>
                        </a:spcAft>
                        <a:buNone/>
                      </a:pPr>
                      <a:r>
                        <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ru" sz="1200">
                          <a:latin typeface="EB Garamond"/>
                          <a:ea typeface="EB Garamond"/>
                          <a:cs typeface="EB Garamond"/>
                          <a:sym typeface="EB Garamond"/>
                        </a:rPr>
                        <a:t>SRA, </a:t>
                      </a:r>
                      <a:r>
                        <a:rPr lang="ru" sz="1200">
                          <a:solidFill>
                            <a:schemeClr val="dk1"/>
                          </a:solidFill>
                          <a:latin typeface="EB Garamond"/>
                          <a:ea typeface="EB Garamond"/>
                          <a:cs typeface="EB Garamond"/>
                          <a:sym typeface="EB Garamond"/>
                        </a:rPr>
                        <a:t>Tudor, PHD, RING</a:t>
                      </a:r>
                      <a:endParaRPr sz="1200">
                        <a:latin typeface="EB Garamond"/>
                        <a:ea typeface="EB Garamond"/>
                        <a:cs typeface="EB Garamond"/>
                        <a:sym typeface="EB Garamond"/>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
        <p:nvSpPr>
          <p:cNvPr id="79" name="Google Shape;79;p16"/>
          <p:cNvSpPr/>
          <p:nvPr/>
        </p:nvSpPr>
        <p:spPr>
          <a:xfrm>
            <a:off x="274300" y="2242500"/>
            <a:ext cx="1440300" cy="65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ru">
                <a:solidFill>
                  <a:schemeClr val="dk1"/>
                </a:solidFill>
                <a:latin typeface="EB Garamond ExtraBold"/>
                <a:ea typeface="EB Garamond ExtraBold"/>
                <a:cs typeface="EB Garamond ExtraBold"/>
                <a:sym typeface="EB Garamond ExtraBold"/>
              </a:rPr>
              <a:t>Выбранные белки</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mt="58000"/>
          </a:blip>
          <a:stretch>
            <a:fillRect/>
          </a:stretch>
        </p:blipFill>
        <p:spPr>
          <a:xfrm>
            <a:off x="-1" y="0"/>
            <a:ext cx="9144000" cy="5143501"/>
          </a:xfrm>
          <a:prstGeom prst="rect">
            <a:avLst/>
          </a:prstGeom>
          <a:noFill/>
          <a:ln>
            <a:noFill/>
          </a:ln>
        </p:spPr>
      </p:pic>
      <p:sp>
        <p:nvSpPr>
          <p:cNvPr id="85" name="Google Shape;85;p17"/>
          <p:cNvSpPr txBox="1"/>
          <p:nvPr>
            <p:ph type="title"/>
          </p:nvPr>
        </p:nvSpPr>
        <p:spPr>
          <a:xfrm>
            <a:off x="1708050" y="401575"/>
            <a:ext cx="5727900" cy="572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ru" sz="2620">
                <a:latin typeface="EB Garamond SemiBold"/>
                <a:ea typeface="EB Garamond SemiBold"/>
                <a:cs typeface="EB Garamond SemiBold"/>
                <a:sym typeface="EB Garamond SemiBold"/>
              </a:rPr>
              <a:t>Количество хитов для каждого поиска</a:t>
            </a:r>
            <a:endParaRPr sz="2620">
              <a:latin typeface="EB Garamond SemiBold"/>
              <a:ea typeface="EB Garamond SemiBold"/>
              <a:cs typeface="EB Garamond SemiBold"/>
              <a:sym typeface="EB Garamond SemiBold"/>
            </a:endParaRPr>
          </a:p>
        </p:txBody>
      </p:sp>
      <p:pic>
        <p:nvPicPr>
          <p:cNvPr id="86" name="Google Shape;86;p17"/>
          <p:cNvPicPr preferRelativeResize="0"/>
          <p:nvPr/>
        </p:nvPicPr>
        <p:blipFill>
          <a:blip r:embed="rId4">
            <a:alphaModFix/>
          </a:blip>
          <a:stretch>
            <a:fillRect/>
          </a:stretch>
        </p:blipFill>
        <p:spPr>
          <a:xfrm>
            <a:off x="0" y="1419820"/>
            <a:ext cx="9144003" cy="230386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8"/>
          <p:cNvPicPr preferRelativeResize="0"/>
          <p:nvPr/>
        </p:nvPicPr>
        <p:blipFill>
          <a:blip r:embed="rId3">
            <a:alphaModFix amt="58000"/>
          </a:blip>
          <a:stretch>
            <a:fillRect/>
          </a:stretch>
        </p:blipFill>
        <p:spPr>
          <a:xfrm>
            <a:off x="-1" y="21075"/>
            <a:ext cx="9144000" cy="5143501"/>
          </a:xfrm>
          <a:prstGeom prst="rect">
            <a:avLst/>
          </a:prstGeom>
          <a:noFill/>
          <a:ln>
            <a:noFill/>
          </a:ln>
        </p:spPr>
      </p:pic>
      <p:sp>
        <p:nvSpPr>
          <p:cNvPr id="92" name="Google Shape;92;p18"/>
          <p:cNvSpPr txBox="1"/>
          <p:nvPr>
            <p:ph type="title"/>
          </p:nvPr>
        </p:nvSpPr>
        <p:spPr>
          <a:xfrm>
            <a:off x="311700" y="175850"/>
            <a:ext cx="1642800" cy="606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ru" sz="2620">
                <a:latin typeface="EB Garamond SemiBold"/>
                <a:ea typeface="EB Garamond SemiBold"/>
                <a:cs typeface="EB Garamond SemiBold"/>
                <a:sym typeface="EB Garamond SemiBold"/>
              </a:rPr>
              <a:t>E-values</a:t>
            </a:r>
            <a:endParaRPr sz="2620">
              <a:latin typeface="EB Garamond SemiBold"/>
              <a:ea typeface="EB Garamond SemiBold"/>
              <a:cs typeface="EB Garamond SemiBold"/>
              <a:sym typeface="EB Garamond SemiBold"/>
            </a:endParaRPr>
          </a:p>
        </p:txBody>
      </p:sp>
      <p:pic>
        <p:nvPicPr>
          <p:cNvPr id="93" name="Google Shape;93;p18"/>
          <p:cNvPicPr preferRelativeResize="0"/>
          <p:nvPr/>
        </p:nvPicPr>
        <p:blipFill>
          <a:blip r:embed="rId4">
            <a:alphaModFix/>
          </a:blip>
          <a:stretch>
            <a:fillRect/>
          </a:stretch>
        </p:blipFill>
        <p:spPr>
          <a:xfrm>
            <a:off x="0" y="1437680"/>
            <a:ext cx="9144003" cy="226814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4">
            <a:alphaModFix amt="45000"/>
          </a:blip>
          <a:stretch>
            <a:fillRect/>
          </a:stretch>
        </p:blipFill>
        <p:spPr>
          <a:xfrm>
            <a:off x="0" y="0"/>
            <a:ext cx="9144000" cy="5143500"/>
          </a:xfrm>
          <a:prstGeom prst="rect">
            <a:avLst/>
          </a:prstGeom>
          <a:noFill/>
          <a:ln>
            <a:noFill/>
          </a:ln>
        </p:spPr>
      </p:pic>
      <p:sp>
        <p:nvSpPr>
          <p:cNvPr id="99" name="Google Shape;99;p19"/>
          <p:cNvSpPr txBox="1"/>
          <p:nvPr>
            <p:ph type="title"/>
          </p:nvPr>
        </p:nvSpPr>
        <p:spPr>
          <a:xfrm>
            <a:off x="0" y="0"/>
            <a:ext cx="3098700" cy="666900"/>
          </a:xfrm>
          <a:prstGeom prst="rect">
            <a:avLst/>
          </a:prstGeom>
          <a:solidFill>
            <a:schemeClr val="lt2"/>
          </a:solidFill>
          <a:ln cap="flat" cmpd="sng" w="19050">
            <a:solidFill>
              <a:schemeClr val="dk1"/>
            </a:solidFill>
            <a:prstDash val="solid"/>
            <a:round/>
            <a:headEnd len="sm" w="sm" type="none"/>
            <a:tailEnd len="sm" w="sm" type="none"/>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latin typeface="EB Garamond SemiBold"/>
                <a:ea typeface="EB Garamond SemiBold"/>
                <a:cs typeface="EB Garamond SemiBold"/>
                <a:sym typeface="EB Garamond SemiBold"/>
              </a:rPr>
              <a:t>  </a:t>
            </a:r>
            <a:r>
              <a:rPr lang="ru">
                <a:latin typeface="EB Garamond SemiBold"/>
                <a:ea typeface="EB Garamond SemiBold"/>
                <a:cs typeface="EB Garamond SemiBold"/>
                <a:sym typeface="EB Garamond SemiBold"/>
              </a:rPr>
              <a:t>Дальние гомологи</a:t>
            </a:r>
            <a:endParaRPr>
              <a:latin typeface="EB Garamond SemiBold"/>
              <a:ea typeface="EB Garamond SemiBold"/>
              <a:cs typeface="EB Garamond SemiBold"/>
              <a:sym typeface="EB Garamond SemiBold"/>
            </a:endParaRPr>
          </a:p>
        </p:txBody>
      </p:sp>
      <p:graphicFrame>
        <p:nvGraphicFramePr>
          <p:cNvPr id="100" name="Google Shape;100;p19"/>
          <p:cNvGraphicFramePr/>
          <p:nvPr/>
        </p:nvGraphicFramePr>
        <p:xfrm>
          <a:off x="0" y="666750"/>
          <a:ext cx="3000000" cy="3000000"/>
        </p:xfrm>
        <a:graphic>
          <a:graphicData uri="http://schemas.openxmlformats.org/drawingml/2006/table">
            <a:tbl>
              <a:tblPr>
                <a:noFill/>
                <a:tableStyleId>{908072D9-F43F-4275-873A-3DC30FADCFF1}</a:tableStyleId>
              </a:tblPr>
              <a:tblGrid>
                <a:gridCol w="956925"/>
                <a:gridCol w="878975"/>
                <a:gridCol w="1262800"/>
                <a:gridCol w="1123275"/>
                <a:gridCol w="3498875"/>
                <a:gridCol w="1423150"/>
              </a:tblGrid>
              <a:tr h="873150">
                <a:tc>
                  <a:txBody>
                    <a:bodyPr/>
                    <a:lstStyle/>
                    <a:p>
                      <a:pPr indent="0" lvl="0" marL="0" rtl="0" algn="ctr">
                        <a:spcBef>
                          <a:spcPts val="0"/>
                        </a:spcBef>
                        <a:spcAft>
                          <a:spcPts val="0"/>
                        </a:spcAft>
                        <a:buNone/>
                      </a:pPr>
                      <a:r>
                        <a:rPr b="1" lang="ru" sz="1200">
                          <a:solidFill>
                            <a:srgbClr val="000000"/>
                          </a:solidFill>
                          <a:uFill>
                            <a:noFill/>
                          </a:uFill>
                          <a:latin typeface="EB Garamond"/>
                          <a:ea typeface="EB Garamond"/>
                          <a:cs typeface="EB Garamond"/>
                          <a:sym typeface="EB Garamond"/>
                          <a:hlinkClick r:id="rId5">
                            <a:extLst>
                              <a:ext uri="{A12FA001-AC4F-418D-AE19-62706E023703}">
                                <ahyp:hlinkClr val="tx"/>
                              </a:ext>
                            </a:extLst>
                          </a:hlinkClick>
                        </a:rPr>
                        <a:t>HR</a:t>
                      </a:r>
                      <a:endParaRPr b="1"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r:id="rId6"/>
                        </a:rPr>
                        <a:t>KDM3</a:t>
                      </a:r>
                      <a:r>
                        <a:rPr lang="ru" sz="1200">
                          <a:latin typeface="EB Garamond"/>
                          <a:ea typeface="EB Garamond"/>
                          <a:cs typeface="EB Garamond"/>
                          <a:sym typeface="EB Garamond"/>
                        </a:rPr>
                        <a:t> </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200" u="sng">
                          <a:solidFill>
                            <a:schemeClr val="hlink"/>
                          </a:solidFill>
                          <a:latin typeface="EB Garamond"/>
                          <a:ea typeface="EB Garamond"/>
                          <a:cs typeface="EB Garamond"/>
                          <a:sym typeface="EB Garamond"/>
                          <a:hlinkClick r:id="rId7"/>
                        </a:rPr>
                        <a:t>NP_788611.1</a:t>
                      </a:r>
                      <a:r>
                        <a:rPr lang="ru" sz="1200">
                          <a:latin typeface="EB Garamond"/>
                          <a:ea typeface="EB Garamond"/>
                          <a:cs typeface="EB Garamond"/>
                          <a:sym typeface="EB Garamond"/>
                        </a:rPr>
                        <a:t> [</a:t>
                      </a:r>
                      <a:r>
                        <a:rPr lang="ru" sz="1200">
                          <a:solidFill>
                            <a:schemeClr val="dk1"/>
                          </a:solidFill>
                          <a:latin typeface="EB Garamond"/>
                          <a:ea typeface="EB Garamond"/>
                          <a:cs typeface="EB Garamond"/>
                          <a:sym typeface="EB Garamond"/>
                        </a:rPr>
                        <a:t>D</a:t>
                      </a:r>
                      <a:r>
                        <a:rPr lang="ru" sz="1200">
                          <a:solidFill>
                            <a:schemeClr val="dk1"/>
                          </a:solidFill>
                          <a:latin typeface="EB Garamond"/>
                          <a:ea typeface="EB Garamond"/>
                          <a:cs typeface="EB Garamond"/>
                          <a:sym typeface="EB Garamond"/>
                        </a:rPr>
                        <a:t>rosophila]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200">
                          <a:latin typeface="EB Garamond"/>
                          <a:ea typeface="EB Garamond"/>
                          <a:cs typeface="EB Garamond"/>
                          <a:sym typeface="EB Garamond"/>
                        </a:rPr>
                        <a:t>854 aa </a:t>
                      </a:r>
                      <a:r>
                        <a:rPr lang="ru" sz="1200">
                          <a:latin typeface="EB Garamond"/>
                          <a:ea typeface="EB Garamond"/>
                          <a:cs typeface="EB Garamond"/>
                          <a:sym typeface="EB Garamond"/>
                        </a:rPr>
                        <a:t>- 1134 aa = </a:t>
                      </a:r>
                      <a:r>
                        <a:rPr lang="ru" sz="1200" u="sng">
                          <a:solidFill>
                            <a:schemeClr val="hlink"/>
                          </a:solidFill>
                          <a:latin typeface="EB Garamond"/>
                          <a:ea typeface="EB Garamond"/>
                          <a:cs typeface="EB Garamond"/>
                          <a:sym typeface="EB Garamond"/>
                          <a:hlinkClick action="ppaction://hlinksldjump" r:id="rId8"/>
                        </a:rPr>
                        <a:t>-280 aa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a:ea typeface="EB Garamond"/>
                          <a:cs typeface="EB Garamond"/>
                          <a:sym typeface="EB Garamond"/>
                          <a:hlinkClick r:id="rId9"/>
                        </a:rPr>
                        <a:t>Involved in histone H3-K9 demethylation and negative regulation of DNA methylation-dependent heterochromatin assembly.</a:t>
                      </a:r>
                      <a:endParaRPr sz="10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action="ppaction://hlinksldjump" r:id="rId10"/>
                        </a:rPr>
                        <a:t>cupin_RmlC-like super family</a:t>
                      </a:r>
                      <a:endParaRPr b="1" sz="1200">
                        <a:highlight>
                          <a:srgbClr val="FFFFFF"/>
                        </a:highlight>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64200">
                <a:tc>
                  <a:txBody>
                    <a:bodyPr/>
                    <a:lstStyle/>
                    <a:p>
                      <a:pPr indent="0" lvl="0" marL="0" rtl="0" algn="ctr">
                        <a:spcBef>
                          <a:spcPts val="0"/>
                        </a:spcBef>
                        <a:spcAft>
                          <a:spcPts val="0"/>
                        </a:spcAft>
                        <a:buNone/>
                      </a:pPr>
                      <a:r>
                        <a:rPr b="1" lang="ru" sz="1200">
                          <a:solidFill>
                            <a:srgbClr val="000000"/>
                          </a:solidFill>
                          <a:uFill>
                            <a:noFill/>
                          </a:uFill>
                          <a:latin typeface="EB Garamond"/>
                          <a:ea typeface="EB Garamond"/>
                          <a:cs typeface="EB Garamond"/>
                          <a:sym typeface="EB Garamond"/>
                          <a:hlinkClick r:id="rId11">
                            <a:extLst>
                              <a:ext uri="{A12FA001-AC4F-418D-AE19-62706E023703}">
                                <ahyp:hlinkClr val="tx"/>
                              </a:ext>
                            </a:extLst>
                          </a:hlinkClick>
                        </a:rPr>
                        <a:t>MINA</a:t>
                      </a:r>
                      <a:endParaRPr b="1"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20000"/>
                        </a:lnSpc>
                        <a:spcBef>
                          <a:spcPts val="2000"/>
                        </a:spcBef>
                        <a:spcAft>
                          <a:spcPts val="800"/>
                        </a:spcAft>
                        <a:buClr>
                          <a:schemeClr val="dk1"/>
                        </a:buClr>
                        <a:buSzPts val="1100"/>
                        <a:buFont typeface="Arial"/>
                        <a:buNone/>
                      </a:pPr>
                      <a:r>
                        <a:rPr lang="ru" sz="1200">
                          <a:latin typeface="EB Garamond"/>
                          <a:ea typeface="EB Garamond"/>
                          <a:cs typeface="EB Garamond"/>
                          <a:sym typeface="EB Garamond"/>
                        </a:rPr>
                        <a:t>NO66</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r:id="rId12"/>
                        </a:rPr>
                        <a:t>NP_726923.1</a:t>
                      </a:r>
                      <a:endParaRPr sz="1200">
                        <a:latin typeface="EB Garamond"/>
                        <a:ea typeface="EB Garamond"/>
                        <a:cs typeface="EB Garamond"/>
                        <a:sym typeface="EB Garamond"/>
                      </a:endParaRPr>
                    </a:p>
                    <a:p>
                      <a:pPr indent="0" lvl="0" marL="0" rtl="0" algn="ctr">
                        <a:spcBef>
                          <a:spcPts val="0"/>
                        </a:spcBef>
                        <a:spcAft>
                          <a:spcPts val="0"/>
                        </a:spcAft>
                        <a:buNone/>
                      </a:pPr>
                      <a:r>
                        <a:rPr lang="ru" sz="1200">
                          <a:latin typeface="EB Garamond"/>
                          <a:ea typeface="EB Garamond"/>
                          <a:cs typeface="EB Garamond"/>
                          <a:sym typeface="EB Garamond"/>
                        </a:rPr>
                        <a:t>[Drosophila]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a:latin typeface="EB Garamond"/>
                          <a:ea typeface="EB Garamond"/>
                          <a:cs typeface="EB Garamond"/>
                          <a:sym typeface="EB Garamond"/>
                        </a:rPr>
                        <a:t>653 aa -  465 aa </a:t>
                      </a:r>
                      <a:r>
                        <a:rPr lang="ru" sz="1200">
                          <a:latin typeface="EB Garamond"/>
                          <a:ea typeface="EB Garamond"/>
                          <a:cs typeface="EB Garamond"/>
                          <a:sym typeface="EB Garamond"/>
                        </a:rPr>
                        <a:t>= +188 aa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a:ea typeface="EB Garamond"/>
                          <a:cs typeface="EB Garamond"/>
                          <a:sym typeface="EB Garamond"/>
                          <a:hlinkClick r:id="rId13"/>
                        </a:rPr>
                        <a:t>Using calf thymus histones as substrates, we found that recombinant NO66 very efficiently demethylated H3K4me3 and H3K4me1, and to a lesser extent H3K4me2 (....). NO66 also demethylated H3K36me3 and H3K36me2. In contrast, no activity was observed towards H3K9me3 or H3K27me3 (...).</a:t>
                      </a:r>
                      <a:endParaRPr sz="10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r:id="rId14"/>
                        </a:rPr>
                        <a:t>JmjC_domains,</a:t>
                      </a:r>
                      <a:br>
                        <a:rPr lang="ru" sz="1200" u="sng">
                          <a:solidFill>
                            <a:schemeClr val="hlink"/>
                          </a:solidFill>
                          <a:latin typeface="EB Garamond"/>
                          <a:ea typeface="EB Garamond"/>
                          <a:cs typeface="EB Garamond"/>
                          <a:sym typeface="EB Garamond"/>
                          <a:hlinkClick r:id="rId15"/>
                        </a:rPr>
                      </a:br>
                      <a:r>
                        <a:rPr lang="ru" sz="1200" u="sng">
                          <a:solidFill>
                            <a:schemeClr val="hlink"/>
                          </a:solidFill>
                          <a:latin typeface="EB Garamond"/>
                          <a:ea typeface="EB Garamond"/>
                          <a:cs typeface="EB Garamond"/>
                          <a:sym typeface="EB Garamond"/>
                          <a:hlinkClick r:id="rId16"/>
                        </a:rPr>
                        <a:t>MINA53_subfamily</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714175">
                <a:tc>
                  <a:txBody>
                    <a:bodyPr/>
                    <a:lstStyle/>
                    <a:p>
                      <a:pPr indent="0" lvl="0" marL="0" rtl="0" algn="ctr">
                        <a:spcBef>
                          <a:spcPts val="0"/>
                        </a:spcBef>
                        <a:spcAft>
                          <a:spcPts val="0"/>
                        </a:spcAft>
                        <a:buClr>
                          <a:srgbClr val="000000"/>
                        </a:buClr>
                        <a:buSzPts val="1100"/>
                        <a:buFont typeface="Arial"/>
                        <a:buNone/>
                      </a:pPr>
                      <a:r>
                        <a:rPr b="1" lang="ru" sz="1200">
                          <a:solidFill>
                            <a:srgbClr val="000000"/>
                          </a:solidFill>
                          <a:latin typeface="EB Garamond"/>
                          <a:ea typeface="EB Garamond"/>
                          <a:cs typeface="EB Garamond"/>
                          <a:sym typeface="EB Garamond"/>
                        </a:rPr>
                        <a:t>KDM1A</a:t>
                      </a:r>
                      <a:endParaRPr b="1"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a:latin typeface="EB Garamond"/>
                          <a:ea typeface="EB Garamond"/>
                          <a:cs typeface="EB Garamond"/>
                          <a:sym typeface="EB Garamond"/>
                        </a:rPr>
                        <a:t>FMS1 polyamine oxidase</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r:id="rId17"/>
                        </a:rPr>
                        <a:t>NP_013733.1</a:t>
                      </a:r>
                      <a:br>
                        <a:rPr lang="ru" sz="1200">
                          <a:latin typeface="EB Garamond"/>
                          <a:ea typeface="EB Garamond"/>
                          <a:cs typeface="EB Garamond"/>
                          <a:sym typeface="EB Garamond"/>
                        </a:rPr>
                      </a:br>
                      <a:r>
                        <a:rPr lang="ru" sz="1200">
                          <a:latin typeface="EB Garamond"/>
                          <a:ea typeface="EB Garamond"/>
                          <a:cs typeface="EB Garamond"/>
                          <a:sym typeface="EB Garamond"/>
                        </a:rPr>
                        <a:t>[Saccharomyces cerevisiae S288C]</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200">
                          <a:solidFill>
                            <a:schemeClr val="dk1"/>
                          </a:solidFill>
                          <a:latin typeface="EB Garamond"/>
                          <a:ea typeface="EB Garamond"/>
                          <a:cs typeface="EB Garamond"/>
                          <a:sym typeface="EB Garamond"/>
                        </a:rPr>
                        <a:t>508 aa - 852 aa =</a:t>
                      </a:r>
                      <a:r>
                        <a:rPr lang="ru" sz="1200" u="sng">
                          <a:solidFill>
                            <a:schemeClr val="hlink"/>
                          </a:solidFill>
                          <a:latin typeface="EB Garamond"/>
                          <a:ea typeface="EB Garamond"/>
                          <a:cs typeface="EB Garamond"/>
                          <a:sym typeface="EB Garamond"/>
                          <a:hlinkClick action="ppaction://hlinksldjump" r:id="rId18"/>
                        </a:rPr>
                        <a:t> -344 aa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a:ea typeface="EB Garamond"/>
                          <a:cs typeface="EB Garamond"/>
                          <a:sym typeface="EB Garamond"/>
                          <a:hlinkClick r:id="rId19"/>
                        </a:rPr>
                        <a:t>Enables polyamine oxidase activity. Involved in pantothenate biosynthetic process and spermine catabolic process. Located in cytoplasm. Orthologous to several human genes including SMOX (spermine oxidase). </a:t>
                      </a:r>
                      <a:endParaRPr sz="10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action="ppaction://hlinksldjump" r:id="rId20"/>
                        </a:rPr>
                        <a:t>Amino_oxidase</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446400">
                <a:tc>
                  <a:txBody>
                    <a:bodyPr/>
                    <a:lstStyle/>
                    <a:p>
                      <a:pPr indent="0" lvl="0" marL="0" rtl="0" algn="ctr">
                        <a:spcBef>
                          <a:spcPts val="0"/>
                        </a:spcBef>
                        <a:spcAft>
                          <a:spcPts val="0"/>
                        </a:spcAft>
                        <a:buNone/>
                      </a:pPr>
                      <a:r>
                        <a:rPr b="1" lang="ru" sz="1200">
                          <a:solidFill>
                            <a:srgbClr val="000000"/>
                          </a:solidFill>
                          <a:latin typeface="EB Garamond"/>
                          <a:ea typeface="EB Garamond"/>
                          <a:cs typeface="EB Garamond"/>
                          <a:sym typeface="EB Garamond"/>
                        </a:rPr>
                        <a:t>KDM3A</a:t>
                      </a:r>
                      <a:endParaRPr b="1" sz="12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a:latin typeface="EB Garamond"/>
                          <a:ea typeface="EB Garamond"/>
                          <a:cs typeface="EB Garamond"/>
                          <a:sym typeface="EB Garamond"/>
                        </a:rPr>
                        <a:t>KDM3</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r:id="rId21"/>
                        </a:rPr>
                        <a:t>NP_788611.1</a:t>
                      </a:r>
                      <a:r>
                        <a:rPr lang="ru" sz="1200">
                          <a:latin typeface="EB Garamond"/>
                          <a:ea typeface="EB Garamond"/>
                          <a:cs typeface="EB Garamond"/>
                          <a:sym typeface="EB Garamond"/>
                        </a:rPr>
                        <a:t> </a:t>
                      </a:r>
                      <a:r>
                        <a:rPr lang="ru" sz="1200">
                          <a:solidFill>
                            <a:schemeClr val="dk1"/>
                          </a:solidFill>
                          <a:latin typeface="EB Garamond"/>
                          <a:ea typeface="EB Garamond"/>
                          <a:cs typeface="EB Garamond"/>
                          <a:sym typeface="EB Garamond"/>
                        </a:rPr>
                        <a:t>[Drosophila]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a:latin typeface="EB Garamond"/>
                          <a:ea typeface="EB Garamond"/>
                          <a:cs typeface="EB Garamond"/>
                          <a:sym typeface="EB Garamond"/>
                        </a:rPr>
                        <a:t>854 aa - 1321 aa = </a:t>
                      </a:r>
                      <a:r>
                        <a:rPr lang="ru" sz="1200" u="sng">
                          <a:solidFill>
                            <a:schemeClr val="hlink"/>
                          </a:solidFill>
                          <a:latin typeface="EB Garamond"/>
                          <a:ea typeface="EB Garamond"/>
                          <a:cs typeface="EB Garamond"/>
                          <a:sym typeface="EB Garamond"/>
                          <a:hlinkClick action="ppaction://hlinksldjump" r:id="rId22"/>
                        </a:rPr>
                        <a:t>-467 aa</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sz="1000" u="sng">
                          <a:solidFill>
                            <a:schemeClr val="accent5"/>
                          </a:solidFill>
                          <a:latin typeface="EB Garamond"/>
                          <a:ea typeface="EB Garamond"/>
                          <a:cs typeface="EB Garamond"/>
                          <a:sym typeface="EB Garamond"/>
                          <a:hlinkClick r:id="rId23">
                            <a:extLst>
                              <a:ext uri="{A12FA001-AC4F-418D-AE19-62706E023703}">
                                <ahyp:hlinkClr val="tx"/>
                              </a:ext>
                            </a:extLst>
                          </a:hlinkClick>
                        </a:rPr>
                        <a:t>Involved in histone H3-K9 demethylation and negative regulation of DNA methylation-dependent heterochromatin assembly.</a:t>
                      </a:r>
                      <a:endParaRPr sz="10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sz="1200">
                          <a:latin typeface="EB Garamond"/>
                          <a:ea typeface="EB Garamond"/>
                          <a:cs typeface="EB Garamond"/>
                          <a:sym typeface="EB Garamond"/>
                        </a:rPr>
                        <a:t>cupin_RmlC-like super family</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960775">
                <a:tc>
                  <a:txBody>
                    <a:bodyPr/>
                    <a:lstStyle/>
                    <a:p>
                      <a:pPr indent="0" lvl="0" marL="0" rtl="0" algn="ctr">
                        <a:spcBef>
                          <a:spcPts val="0"/>
                        </a:spcBef>
                        <a:spcAft>
                          <a:spcPts val="0"/>
                        </a:spcAft>
                        <a:buNone/>
                      </a:pPr>
                      <a:r>
                        <a:rPr b="1" lang="ru" sz="1200">
                          <a:solidFill>
                            <a:srgbClr val="000000"/>
                          </a:solidFill>
                          <a:uFill>
                            <a:noFill/>
                          </a:uFill>
                          <a:latin typeface="EB Garamond"/>
                          <a:ea typeface="EB Garamond"/>
                          <a:cs typeface="EB Garamond"/>
                          <a:sym typeface="EB Garamond"/>
                          <a:hlinkClick r:id="rId24">
                            <a:extLst>
                              <a:ext uri="{A12FA001-AC4F-418D-AE19-62706E023703}">
                                <ahyp:hlinkClr val="tx"/>
                              </a:ext>
                            </a:extLst>
                          </a:hlinkClick>
                        </a:rPr>
                        <a:t>SUV39H1 </a:t>
                      </a:r>
                      <a:endParaRPr b="1"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Clr>
                          <a:schemeClr val="dk1"/>
                        </a:buClr>
                        <a:buSzPts val="1100"/>
                        <a:buFont typeface="Arial"/>
                        <a:buNone/>
                      </a:pPr>
                      <a:r>
                        <a:rPr lang="ru" sz="1200">
                          <a:solidFill>
                            <a:srgbClr val="222222"/>
                          </a:solidFill>
                          <a:latin typeface="EB Garamond"/>
                          <a:ea typeface="EB Garamond"/>
                          <a:cs typeface="EB Garamond"/>
                          <a:sym typeface="EB Garamond"/>
                        </a:rPr>
                        <a:t>SET-11 </a:t>
                      </a:r>
                      <a:endParaRPr sz="1200">
                        <a:solidFill>
                          <a:srgbClr val="222222"/>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200" u="sng">
                          <a:solidFill>
                            <a:schemeClr val="hlink"/>
                          </a:solidFill>
                          <a:latin typeface="EB Garamond"/>
                          <a:ea typeface="EB Garamond"/>
                          <a:cs typeface="EB Garamond"/>
                          <a:sym typeface="EB Garamond"/>
                          <a:hlinkClick r:id="rId25"/>
                        </a:rPr>
                        <a:t>NP_00136476</a:t>
                      </a:r>
                      <a:r>
                        <a:rPr lang="ru" sz="1200" u="sng">
                          <a:solidFill>
                            <a:schemeClr val="hlink"/>
                          </a:solidFill>
                          <a:latin typeface="EB Garamond"/>
                          <a:ea typeface="EB Garamond"/>
                          <a:cs typeface="EB Garamond"/>
                          <a:sym typeface="EB Garamond"/>
                          <a:hlinkClick r:id="rId26"/>
                        </a:rPr>
                        <a:t>3.1</a:t>
                      </a:r>
                      <a:r>
                        <a:rPr lang="ru" sz="1200">
                          <a:solidFill>
                            <a:srgbClr val="222222"/>
                          </a:solidFill>
                          <a:latin typeface="EB Garamond"/>
                          <a:ea typeface="EB Garamond"/>
                          <a:cs typeface="EB Garamond"/>
                          <a:sym typeface="EB Garamond"/>
                        </a:rPr>
                        <a:t>[Caenorhabditis elegans]</a:t>
                      </a:r>
                      <a:endParaRPr sz="1200">
                        <a:solidFill>
                          <a:schemeClr val="dk1"/>
                        </a:solidFill>
                        <a:latin typeface="EB Garamond"/>
                        <a:ea typeface="EB Garamond"/>
                        <a:cs typeface="EB Garamond"/>
                        <a:sym typeface="EB Garamond"/>
                      </a:endParaRPr>
                    </a:p>
                    <a:p>
                      <a:pPr indent="0" lvl="0" marL="0" rtl="0" algn="ctr">
                        <a:spcBef>
                          <a:spcPts val="0"/>
                        </a:spcBef>
                        <a:spcAft>
                          <a:spcPts val="0"/>
                        </a:spcAft>
                        <a:buNone/>
                      </a:pPr>
                      <a:r>
                        <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200">
                          <a:solidFill>
                            <a:schemeClr val="dk1"/>
                          </a:solidFill>
                          <a:latin typeface="EB Garamond"/>
                          <a:ea typeface="EB Garamond"/>
                          <a:cs typeface="EB Garamond"/>
                          <a:sym typeface="EB Garamond"/>
                        </a:rPr>
                        <a:t>278 aa - </a:t>
                      </a:r>
                      <a:r>
                        <a:rPr lang="ru" sz="1200">
                          <a:solidFill>
                            <a:schemeClr val="dk1"/>
                          </a:solidFill>
                          <a:latin typeface="EB Garamond"/>
                          <a:ea typeface="EB Garamond"/>
                          <a:cs typeface="EB Garamond"/>
                          <a:sym typeface="EB Garamond"/>
                        </a:rPr>
                        <a:t>423 aa = -145 аа</a:t>
                      </a:r>
                      <a:r>
                        <a:rPr lang="ru" sz="1200">
                          <a:solidFill>
                            <a:schemeClr val="dk1"/>
                          </a:solidFill>
                          <a:latin typeface="EB Garamond"/>
                          <a:ea typeface="EB Garamond"/>
                          <a:cs typeface="EB Garamond"/>
                          <a:sym typeface="EB Garamond"/>
                        </a:rPr>
                        <a:t> </a:t>
                      </a:r>
                      <a:endParaRPr sz="1200">
                        <a:solidFill>
                          <a:schemeClr val="dk1"/>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a:ea typeface="EB Garamond"/>
                          <a:cs typeface="EB Garamond"/>
                          <a:sym typeface="EB Garamond"/>
                          <a:hlinkClick r:id="rId27"/>
                        </a:rPr>
                        <a:t>The post-translational modification of proteins is a ubiquitous mechanism by which cells expand the function of proteins. The SET domain ….. which are all involved in epigenetic gene regulation and were later demonstrated to be histone lysine methyltransferases</a:t>
                      </a:r>
                      <a:r>
                        <a:rPr lang="ru" sz="1000">
                          <a:latin typeface="EB Garamond"/>
                          <a:ea typeface="EB Garamond"/>
                          <a:cs typeface="EB Garamond"/>
                          <a:sym typeface="EB Garamond"/>
                        </a:rPr>
                        <a:t>; связь с меткой H3 пока не установлена</a:t>
                      </a:r>
                      <a:endParaRPr sz="10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200" u="sng">
                          <a:solidFill>
                            <a:schemeClr val="hlink"/>
                          </a:solidFill>
                          <a:latin typeface="EB Garamond"/>
                          <a:ea typeface="EB Garamond"/>
                          <a:cs typeface="EB Garamond"/>
                          <a:sym typeface="EB Garamond"/>
                          <a:hlinkClick action="ppaction://hlinksldjump" r:id="rId28"/>
                        </a:rPr>
                        <a:t>Set Super Family, PreSet</a:t>
                      </a:r>
                      <a:endParaRPr sz="1200">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0"/>
          <p:cNvPicPr preferRelativeResize="0"/>
          <p:nvPr/>
        </p:nvPicPr>
        <p:blipFill>
          <a:blip r:embed="rId3">
            <a:alphaModFix amt="45000"/>
          </a:blip>
          <a:stretch>
            <a:fillRect/>
          </a:stretch>
        </p:blipFill>
        <p:spPr>
          <a:xfrm>
            <a:off x="0" y="0"/>
            <a:ext cx="9144000" cy="5143500"/>
          </a:xfrm>
          <a:prstGeom prst="rect">
            <a:avLst/>
          </a:prstGeom>
          <a:noFill/>
          <a:ln>
            <a:noFill/>
          </a:ln>
        </p:spPr>
      </p:pic>
      <p:graphicFrame>
        <p:nvGraphicFramePr>
          <p:cNvPr id="106" name="Google Shape;106;p20"/>
          <p:cNvGraphicFramePr/>
          <p:nvPr/>
        </p:nvGraphicFramePr>
        <p:xfrm>
          <a:off x="0" y="173625"/>
          <a:ext cx="3000000" cy="3000000"/>
        </p:xfrm>
        <a:graphic>
          <a:graphicData uri="http://schemas.openxmlformats.org/drawingml/2006/table">
            <a:tbl>
              <a:tblPr>
                <a:noFill/>
                <a:tableStyleId>{908072D9-F43F-4275-873A-3DC30FADCFF1}</a:tableStyleId>
              </a:tblPr>
              <a:tblGrid>
                <a:gridCol w="676075"/>
                <a:gridCol w="1738775"/>
                <a:gridCol w="1125675"/>
                <a:gridCol w="1106925"/>
                <a:gridCol w="3077350"/>
                <a:gridCol w="1419200"/>
              </a:tblGrid>
              <a:tr h="381000">
                <a:tc>
                  <a:txBody>
                    <a:bodyPr/>
                    <a:lstStyle/>
                    <a:p>
                      <a:pPr indent="0" lvl="0" marL="0" rtl="0" algn="ctr">
                        <a:spcBef>
                          <a:spcPts val="0"/>
                        </a:spcBef>
                        <a:spcAft>
                          <a:spcPts val="0"/>
                        </a:spcAft>
                        <a:buNone/>
                      </a:pPr>
                      <a:r>
                        <a:rPr b="1" lang="ru" sz="1000">
                          <a:solidFill>
                            <a:srgbClr val="000000"/>
                          </a:solidFill>
                          <a:latin typeface="EB Garamond"/>
                          <a:ea typeface="EB Garamond"/>
                          <a:cs typeface="EB Garamond"/>
                          <a:sym typeface="EB Garamond"/>
                        </a:rPr>
                        <a:t>CBX3</a:t>
                      </a:r>
                      <a:endParaRPr b="1" sz="10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rPr lang="ru" sz="1000">
                          <a:latin typeface="EB Garamond SemiBold"/>
                          <a:ea typeface="EB Garamond SemiBold"/>
                          <a:cs typeface="EB Garamond SemiBold"/>
                          <a:sym typeface="EB Garamond SemiBold"/>
                        </a:rPr>
                        <a:t>chromobox protein homolog 3 isoform X1</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a:latin typeface="EB Garamond SemiBold"/>
                          <a:ea typeface="EB Garamond SemiBold"/>
                          <a:cs typeface="EB Garamond SemiBold"/>
                          <a:sym typeface="EB Garamond SemiBold"/>
                        </a:rPr>
                        <a:t>XP_005173826.1</a:t>
                      </a:r>
                      <a:endParaRPr sz="1000">
                        <a:latin typeface="EB Garamond SemiBold"/>
                        <a:ea typeface="EB Garamond SemiBold"/>
                        <a:cs typeface="EB Garamond SemiBold"/>
                        <a:sym typeface="EB Garamond SemiBold"/>
                      </a:endParaRPr>
                    </a:p>
                    <a:p>
                      <a:pPr indent="0" lvl="0" marL="0" rtl="0" algn="ctr">
                        <a:spcBef>
                          <a:spcPts val="0"/>
                        </a:spcBef>
                        <a:spcAft>
                          <a:spcPts val="0"/>
                        </a:spcAft>
                        <a:buNone/>
                      </a:pPr>
                      <a:r>
                        <a:rPr lang="ru" sz="1000">
                          <a:latin typeface="EB Garamond SemiBold"/>
                          <a:ea typeface="EB Garamond SemiBold"/>
                          <a:cs typeface="EB Garamond SemiBold"/>
                          <a:sym typeface="EB Garamond SemiBold"/>
                        </a:rPr>
                        <a:t>[Zebrafish]</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a:latin typeface="EB Garamond SemiBold"/>
                          <a:ea typeface="EB Garamond SemiBold"/>
                          <a:cs typeface="EB Garamond SemiBold"/>
                          <a:sym typeface="EB Garamond SemiBold"/>
                        </a:rPr>
                        <a:t>177 aa - 183 aa = -6 aa</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highlight>
                            <a:srgbClr val="FFFFFF"/>
                          </a:highlight>
                          <a:latin typeface="EB Garamond SemiBold"/>
                          <a:ea typeface="EB Garamond SemiBold"/>
                          <a:cs typeface="EB Garamond SemiBold"/>
                          <a:sym typeface="EB Garamond SemiBold"/>
                          <a:hlinkClick r:id="rId4"/>
                        </a:rPr>
                        <a:t>Predicted to enable chromatin binding activity and methylated histone binding activity.</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action="ppaction://hlinksldjump" r:id="rId5"/>
                        </a:rPr>
                        <a:t>CD_CSD super family, </a:t>
                      </a:r>
                      <a:endParaRPr sz="1000">
                        <a:latin typeface="EB Garamond SemiBold"/>
                        <a:ea typeface="EB Garamond SemiBold"/>
                        <a:cs typeface="EB Garamond SemiBold"/>
                        <a:sym typeface="EB Garamond SemiBold"/>
                      </a:endParaRPr>
                    </a:p>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action="ppaction://hlinksldjump" r:id="rId6"/>
                        </a:rPr>
                        <a:t>CD_HP1gamma_Cbx3</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689200">
                <a:tc>
                  <a:txBody>
                    <a:bodyPr/>
                    <a:lstStyle/>
                    <a:p>
                      <a:pPr indent="0" lvl="0" marL="0" rtl="0" algn="ctr">
                        <a:spcBef>
                          <a:spcPts val="0"/>
                        </a:spcBef>
                        <a:spcAft>
                          <a:spcPts val="0"/>
                        </a:spcAft>
                        <a:buClr>
                          <a:srgbClr val="000000"/>
                        </a:buClr>
                        <a:buSzPts val="1100"/>
                        <a:buFont typeface="Arial"/>
                        <a:buNone/>
                      </a:pPr>
                      <a:r>
                        <a:rPr b="1" lang="ru" sz="1000">
                          <a:solidFill>
                            <a:srgbClr val="000000"/>
                          </a:solidFill>
                          <a:latin typeface="EB Garamond"/>
                          <a:ea typeface="EB Garamond"/>
                          <a:cs typeface="EB Garamond"/>
                          <a:sym typeface="EB Garamond"/>
                        </a:rPr>
                        <a:t>POGZ</a:t>
                      </a:r>
                      <a:endParaRPr b="1" sz="10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20000"/>
                        </a:lnSpc>
                        <a:spcBef>
                          <a:spcPts val="2000"/>
                        </a:spcBef>
                        <a:spcAft>
                          <a:spcPts val="800"/>
                        </a:spcAft>
                        <a:buClr>
                          <a:schemeClr val="dk1"/>
                        </a:buClr>
                        <a:buSzPts val="1100"/>
                        <a:buFont typeface="Arial"/>
                        <a:buNone/>
                      </a:pPr>
                      <a:r>
                        <a:rPr lang="ru" sz="1000">
                          <a:latin typeface="EB Garamond SemiBold"/>
                          <a:ea typeface="EB Garamond SemiBold"/>
                          <a:cs typeface="EB Garamond SemiBold"/>
                          <a:sym typeface="EB Garamond SemiBold"/>
                        </a:rPr>
                        <a:t>C2H2-type domain-containing protein</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l">
                        <a:lnSpc>
                          <a:spcPct val="115000"/>
                        </a:lnSpc>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7"/>
                        </a:rPr>
                        <a:t>NP_001122473.1</a:t>
                      </a:r>
                      <a:br>
                        <a:rPr lang="ru" sz="1000">
                          <a:solidFill>
                            <a:schemeClr val="dk1"/>
                          </a:solidFill>
                          <a:latin typeface="EB Garamond SemiBold"/>
                          <a:ea typeface="EB Garamond SemiBold"/>
                          <a:cs typeface="EB Garamond SemiBold"/>
                          <a:sym typeface="EB Garamond SemiBold"/>
                        </a:rPr>
                      </a:br>
                      <a:r>
                        <a:rPr lang="ru" sz="1000">
                          <a:solidFill>
                            <a:schemeClr val="dk1"/>
                          </a:solidFill>
                          <a:latin typeface="EB Garamond SemiBold"/>
                          <a:ea typeface="EB Garamond SemiBold"/>
                          <a:cs typeface="EB Garamond SemiBold"/>
                          <a:sym typeface="EB Garamond SemiBold"/>
                        </a:rPr>
                        <a:t>[Caenorhabditis elegans]</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a:latin typeface="EB Garamond SemiBold"/>
                          <a:ea typeface="EB Garamond SemiBold"/>
                          <a:cs typeface="EB Garamond SemiBold"/>
                          <a:sym typeface="EB Garamond SemiBold"/>
                        </a:rPr>
                        <a:t>584 aa - 1410 aa = </a:t>
                      </a:r>
                      <a:r>
                        <a:rPr lang="ru" sz="1000" u="sng">
                          <a:solidFill>
                            <a:schemeClr val="hlink"/>
                          </a:solidFill>
                          <a:latin typeface="EB Garamond SemiBold"/>
                          <a:ea typeface="EB Garamond SemiBold"/>
                          <a:cs typeface="EB Garamond SemiBold"/>
                          <a:sym typeface="EB Garamond SemiBold"/>
                          <a:hlinkClick action="ppaction://hlinksldjump" r:id="rId8"/>
                        </a:rPr>
                        <a:t>-826 aa</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9"/>
                        </a:rPr>
                        <a:t>Analysis highlighted that the lysine 23 of histone H3 (H3K23) is extensively modified by methylation and that tri-methylated H3K9 (H3K9me3) is exclusively detected on histone tails with di-methylated H3K23 (H3K23me2)</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lang="ru" sz="1000" u="sng">
                          <a:solidFill>
                            <a:schemeClr val="hlink"/>
                          </a:solidFill>
                          <a:latin typeface="EB Garamond SemiBold"/>
                          <a:ea typeface="EB Garamond SemiBold"/>
                          <a:cs typeface="EB Garamond SemiBold"/>
                          <a:sym typeface="EB Garamond SemiBold"/>
                          <a:hlinkClick action="ppaction://hlinksldjump" r:id="rId10"/>
                        </a:rPr>
                        <a:t>C2H2 Zn finger</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b="1" lang="ru" sz="1000">
                          <a:solidFill>
                            <a:srgbClr val="000000"/>
                          </a:solidFill>
                          <a:latin typeface="EB Garamond"/>
                          <a:ea typeface="EB Garamond"/>
                          <a:cs typeface="EB Garamond"/>
                          <a:sym typeface="EB Garamond"/>
                        </a:rPr>
                        <a:t>JMJD1C</a:t>
                      </a:r>
                      <a:endParaRPr b="1" sz="10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a:latin typeface="EB Garamond SemiBold"/>
                          <a:ea typeface="EB Garamond SemiBold"/>
                          <a:cs typeface="EB Garamond SemiBold"/>
                          <a:sym typeface="EB Garamond SemiBold"/>
                        </a:rPr>
                        <a:t>KDM3</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11"/>
                        </a:rPr>
                        <a:t>NP_788611.1</a:t>
                      </a:r>
                      <a:r>
                        <a:rPr lang="ru" sz="1000">
                          <a:latin typeface="EB Garamond SemiBold"/>
                          <a:ea typeface="EB Garamond SemiBold"/>
                          <a:cs typeface="EB Garamond SemiBold"/>
                          <a:sym typeface="EB Garamond SemiBold"/>
                        </a:rPr>
                        <a:t> </a:t>
                      </a:r>
                      <a:r>
                        <a:rPr lang="ru" sz="1000">
                          <a:solidFill>
                            <a:srgbClr val="222222"/>
                          </a:solidFill>
                          <a:latin typeface="EB Garamond SemiBold"/>
                          <a:ea typeface="EB Garamond SemiBold"/>
                          <a:cs typeface="EB Garamond SemiBold"/>
                          <a:sym typeface="EB Garamond SemiBold"/>
                        </a:rPr>
                        <a:t>[Drosophila]</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a:latin typeface="EB Garamond SemiBold"/>
                          <a:ea typeface="EB Garamond SemiBold"/>
                          <a:cs typeface="EB Garamond SemiBold"/>
                          <a:sym typeface="EB Garamond SemiBold"/>
                        </a:rPr>
                        <a:t>854 aa - 2540 aa = </a:t>
                      </a:r>
                      <a:r>
                        <a:rPr lang="ru" sz="1000" u="sng">
                          <a:solidFill>
                            <a:schemeClr val="hlink"/>
                          </a:solidFill>
                          <a:latin typeface="EB Garamond SemiBold"/>
                          <a:ea typeface="EB Garamond SemiBold"/>
                          <a:cs typeface="EB Garamond SemiBold"/>
                          <a:sym typeface="EB Garamond SemiBold"/>
                          <a:hlinkClick action="ppaction://hlinksldjump" r:id="rId12"/>
                        </a:rPr>
                        <a:t>-1686 aa</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13"/>
                        </a:rPr>
                        <a:t>W</a:t>
                      </a:r>
                      <a:r>
                        <a:rPr lang="ru" sz="1000" u="sng">
                          <a:solidFill>
                            <a:schemeClr val="hlink"/>
                          </a:solidFill>
                          <a:latin typeface="EB Garamond SemiBold"/>
                          <a:ea typeface="EB Garamond SemiBold"/>
                          <a:cs typeface="EB Garamond SemiBold"/>
                          <a:sym typeface="EB Garamond SemiBold"/>
                          <a:hlinkClick r:id="rId14"/>
                        </a:rPr>
                        <a:t>e identified the histone demethylase Kdm3 as being able to prevent a cryptic piRNA production</a:t>
                      </a:r>
                      <a:endParaRPr sz="1000">
                        <a:latin typeface="EB Garamond SemiBold"/>
                        <a:ea typeface="EB Garamond SemiBold"/>
                        <a:cs typeface="EB Garamond SemiBold"/>
                        <a:sym typeface="EB Garamond SemiBold"/>
                      </a:endParaRPr>
                    </a:p>
                    <a:p>
                      <a:pPr indent="0" lvl="0" marL="0" rtl="0" algn="ctr">
                        <a:spcBef>
                          <a:spcPts val="0"/>
                        </a:spcBef>
                        <a:spcAft>
                          <a:spcPts val="0"/>
                        </a:spcAft>
                        <a:buNone/>
                      </a:pPr>
                      <a:r>
                        <a:t/>
                      </a:r>
                      <a:endParaRPr sz="1000">
                        <a:latin typeface="EB Garamond SemiBold"/>
                        <a:ea typeface="EB Garamond SemiBold"/>
                        <a:cs typeface="EB Garamond SemiBold"/>
                        <a:sym typeface="EB Garamond SemiBold"/>
                      </a:endParaRPr>
                    </a:p>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15"/>
                        </a:rPr>
                        <a:t>JHDM2A/KDM3A mediates the demethylation of H3K9me2, and its expression appears to begin in late pachytene and peaks in intensity in the round spermatids (Okada et al.,2007)</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action="ppaction://hlinksldjump" r:id="rId16"/>
                        </a:rPr>
                        <a:t>cupin_RmlC-like super family</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381000">
                <a:tc>
                  <a:txBody>
                    <a:bodyPr/>
                    <a:lstStyle/>
                    <a:p>
                      <a:pPr indent="0" lvl="0" marL="0" rtl="0" algn="ctr">
                        <a:spcBef>
                          <a:spcPts val="0"/>
                        </a:spcBef>
                        <a:spcAft>
                          <a:spcPts val="0"/>
                        </a:spcAft>
                        <a:buNone/>
                      </a:pPr>
                      <a:r>
                        <a:rPr b="1" lang="ru" sz="1000">
                          <a:solidFill>
                            <a:srgbClr val="000000"/>
                          </a:solidFill>
                          <a:uFill>
                            <a:noFill/>
                          </a:uFill>
                          <a:latin typeface="EB Garamond"/>
                          <a:ea typeface="EB Garamond"/>
                          <a:cs typeface="EB Garamond"/>
                          <a:sym typeface="EB Garamond"/>
                          <a:hlinkClick r:id="rId17">
                            <a:extLst>
                              <a:ext uri="{A12FA001-AC4F-418D-AE19-62706E023703}">
                                <ahyp:hlinkClr val="tx"/>
                              </a:ext>
                            </a:extLst>
                          </a:hlinkClick>
                        </a:rPr>
                        <a:t>ERBB4</a:t>
                      </a:r>
                      <a:endParaRPr b="1" sz="10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20000"/>
                        </a:lnSpc>
                        <a:spcBef>
                          <a:spcPts val="2000"/>
                        </a:spcBef>
                        <a:spcAft>
                          <a:spcPts val="800"/>
                        </a:spcAft>
                        <a:buClr>
                          <a:schemeClr val="dk1"/>
                        </a:buClr>
                        <a:buSzPts val="1100"/>
                        <a:buFont typeface="Arial"/>
                        <a:buNone/>
                      </a:pPr>
                      <a:r>
                        <a:rPr lang="ru" sz="1000">
                          <a:solidFill>
                            <a:srgbClr val="222222"/>
                          </a:solidFill>
                          <a:latin typeface="EB Garamond SemiBold"/>
                          <a:ea typeface="EB Garamond SemiBold"/>
                          <a:cs typeface="EB Garamond SemiBold"/>
                          <a:sym typeface="EB Garamond SemiBold"/>
                        </a:rPr>
                        <a:t>hir-1/let-23</a:t>
                      </a:r>
                      <a:r>
                        <a:rPr lang="ru" sz="1000">
                          <a:solidFill>
                            <a:srgbClr val="222222"/>
                          </a:solidFill>
                          <a:latin typeface="EB Garamond SemiBold"/>
                          <a:ea typeface="EB Garamond SemiBold"/>
                          <a:cs typeface="EB Garamond SemiBold"/>
                          <a:sym typeface="EB Garamond SemiBold"/>
                        </a:rPr>
                        <a:t> </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18"/>
                        </a:rPr>
                        <a:t>NP_001129830.1</a:t>
                      </a:r>
                      <a:r>
                        <a:rPr lang="ru" sz="1000">
                          <a:solidFill>
                            <a:srgbClr val="222222"/>
                          </a:solidFill>
                          <a:latin typeface="EB Garamond SemiBold"/>
                          <a:ea typeface="EB Garamond SemiBold"/>
                          <a:cs typeface="EB Garamond SemiBold"/>
                          <a:sym typeface="EB Garamond SemiBold"/>
                        </a:rPr>
                        <a:t> [C. elegans]</a:t>
                      </a:r>
                      <a:endParaRPr sz="1000">
                        <a:solidFill>
                          <a:srgbClr val="444444"/>
                        </a:solidFill>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lang="ru" sz="1000">
                          <a:solidFill>
                            <a:schemeClr val="dk1"/>
                          </a:solidFill>
                          <a:latin typeface="EB Garamond SemiBold"/>
                          <a:ea typeface="EB Garamond SemiBold"/>
                          <a:cs typeface="EB Garamond SemiBold"/>
                          <a:sym typeface="EB Garamond SemiBold"/>
                        </a:rPr>
                        <a:t>1262 aa -1292 aa = -30 аа</a:t>
                      </a:r>
                      <a:endParaRPr sz="1000">
                        <a:solidFill>
                          <a:schemeClr val="dk1"/>
                        </a:solidFill>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19"/>
                        </a:rPr>
                        <a:t>Белок let-23 в совокупности с ТФ unk-4 участвуют в регуляции метилирования гистона H3K9</a:t>
                      </a:r>
                      <a:endParaRPr sz="1000">
                        <a:solidFill>
                          <a:schemeClr val="dk1"/>
                        </a:solidFill>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20"/>
                        </a:rPr>
                        <a:t>Pkinase_Tyr, GF_recep_IV, Recep_L_domain</a:t>
                      </a:r>
                      <a:endParaRPr sz="1000">
                        <a:solidFill>
                          <a:schemeClr val="dk1"/>
                        </a:solidFill>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r h="1503150">
                <a:tc>
                  <a:txBody>
                    <a:bodyPr/>
                    <a:lstStyle/>
                    <a:p>
                      <a:pPr indent="0" lvl="0" marL="0" rtl="0" algn="ctr">
                        <a:spcBef>
                          <a:spcPts val="0"/>
                        </a:spcBef>
                        <a:spcAft>
                          <a:spcPts val="0"/>
                        </a:spcAft>
                        <a:buNone/>
                      </a:pPr>
                      <a:r>
                        <a:rPr b="1" lang="ru" sz="1000">
                          <a:solidFill>
                            <a:srgbClr val="000000"/>
                          </a:solidFill>
                          <a:latin typeface="EB Garamond"/>
                          <a:ea typeface="EB Garamond"/>
                          <a:cs typeface="EB Garamond"/>
                          <a:sym typeface="EB Garamond"/>
                        </a:rPr>
                        <a:t>UHRF1</a:t>
                      </a:r>
                      <a:endParaRPr b="1" sz="1000">
                        <a:solidFill>
                          <a:srgbClr val="000000"/>
                        </a:solidFill>
                        <a:latin typeface="EB Garamond"/>
                        <a:ea typeface="EB Garamond"/>
                        <a:cs typeface="EB Garamond"/>
                        <a:sym typeface="EB Garamon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a:latin typeface="EB Garamond SemiBold"/>
                          <a:ea typeface="EB Garamond SemiBold"/>
                          <a:cs typeface="EB Garamond SemiBold"/>
                          <a:sym typeface="EB Garamond SemiBold"/>
                        </a:rPr>
                        <a:t>E3 ubiquitin-protein ligase UHRF1 isoform B</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lang="ru" sz="1000">
                          <a:solidFill>
                            <a:schemeClr val="dk1"/>
                          </a:solidFill>
                          <a:latin typeface="EB Garamond SemiBold"/>
                          <a:ea typeface="EB Garamond SemiBold"/>
                          <a:cs typeface="EB Garamond SemiBold"/>
                          <a:sym typeface="EB Garamond SemiBold"/>
                        </a:rPr>
                        <a:t>NP_001104550.1</a:t>
                      </a:r>
                      <a:endParaRPr sz="1000">
                        <a:solidFill>
                          <a:schemeClr val="dk1"/>
                        </a:solidFill>
                        <a:latin typeface="EB Garamond SemiBold"/>
                        <a:ea typeface="EB Garamond SemiBold"/>
                        <a:cs typeface="EB Garamond SemiBold"/>
                        <a:sym typeface="EB Garamond SemiBold"/>
                      </a:endParaRPr>
                    </a:p>
                    <a:p>
                      <a:pPr indent="0" lvl="0" marL="0" rtl="0" algn="ctr">
                        <a:spcBef>
                          <a:spcPts val="0"/>
                        </a:spcBef>
                        <a:spcAft>
                          <a:spcPts val="0"/>
                        </a:spcAft>
                        <a:buNone/>
                      </a:pPr>
                      <a:r>
                        <a:rPr lang="ru" sz="1000">
                          <a:latin typeface="EB Garamond SemiBold"/>
                          <a:ea typeface="EB Garamond SemiBold"/>
                          <a:cs typeface="EB Garamond SemiBold"/>
                          <a:sym typeface="EB Garamond SemiBold"/>
                        </a:rPr>
                        <a:t>[Mouse]</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lnSpc>
                          <a:spcPct val="115000"/>
                        </a:lnSpc>
                        <a:spcBef>
                          <a:spcPts val="0"/>
                        </a:spcBef>
                        <a:spcAft>
                          <a:spcPts val="0"/>
                        </a:spcAft>
                        <a:buClr>
                          <a:schemeClr val="dk1"/>
                        </a:buClr>
                        <a:buSzPts val="1100"/>
                        <a:buFont typeface="Arial"/>
                        <a:buNone/>
                      </a:pPr>
                      <a:r>
                        <a:rPr lang="ru" sz="1000">
                          <a:solidFill>
                            <a:schemeClr val="dk1"/>
                          </a:solidFill>
                          <a:latin typeface="EB Garamond SemiBold"/>
                          <a:ea typeface="EB Garamond SemiBold"/>
                          <a:cs typeface="EB Garamond SemiBold"/>
                          <a:sym typeface="EB Garamond SemiBold"/>
                        </a:rPr>
                        <a:t>774 aa - 793 aa = -19 aa</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r:id="rId21"/>
                        </a:rPr>
                        <a:t>Белок E3 ubiquitin-protein ligase UHRF1 isoform B может связываться с H3K9me через свой метилированный домен плотного упаковывания (MBD) и связываться с гистонами H3, которые имеют метилированный остаток лизина 9. Это позволяет UHRF1 регулировать уровень моно- и диметилированного H3K9, а также убиквитинировать гистоны H3, что может привести к изменению хроматиновой структуры и регуляции генной экспрессии.</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ru" sz="1000" u="sng">
                          <a:solidFill>
                            <a:schemeClr val="hlink"/>
                          </a:solidFill>
                          <a:latin typeface="EB Garamond SemiBold"/>
                          <a:ea typeface="EB Garamond SemiBold"/>
                          <a:cs typeface="EB Garamond SemiBold"/>
                          <a:sym typeface="EB Garamond SemiBold"/>
                          <a:hlinkClick action="ppaction://hlinksldjump" r:id="rId22"/>
                        </a:rPr>
                        <a:t>TTD, SPA, RING, PHD</a:t>
                      </a:r>
                      <a:endParaRPr sz="1000">
                        <a:latin typeface="EB Garamond SemiBold"/>
                        <a:ea typeface="EB Garamond SemiBold"/>
                        <a:cs typeface="EB Garamond SemiBold"/>
                        <a:sym typeface="EB Garamond SemiBold"/>
                      </a:endParaRPr>
                    </a:p>
                  </a:txBody>
                  <a:tcPr marT="91425" marB="9142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1"/>
          <p:cNvPicPr preferRelativeResize="0"/>
          <p:nvPr/>
        </p:nvPicPr>
        <p:blipFill>
          <a:blip r:embed="rId3">
            <a:alphaModFix amt="41000"/>
          </a:blip>
          <a:stretch>
            <a:fillRect/>
          </a:stretch>
        </p:blipFill>
        <p:spPr>
          <a:xfrm>
            <a:off x="-16812" y="-19500"/>
            <a:ext cx="9177626" cy="5182501"/>
          </a:xfrm>
          <a:prstGeom prst="rect">
            <a:avLst/>
          </a:prstGeom>
          <a:noFill/>
          <a:ln>
            <a:noFill/>
          </a:ln>
          <a:effectLst>
            <a:outerShdw blurRad="57150" rotWithShape="0" algn="bl" dir="5400000" dist="19050">
              <a:srgbClr val="000000">
                <a:alpha val="50000"/>
              </a:srgbClr>
            </a:outerShdw>
          </a:effectLst>
        </p:spPr>
      </p:pic>
      <p:sp>
        <p:nvSpPr>
          <p:cNvPr id="112" name="Google Shape;112;p21"/>
          <p:cNvSpPr txBox="1"/>
          <p:nvPr>
            <p:ph type="title"/>
          </p:nvPr>
        </p:nvSpPr>
        <p:spPr>
          <a:xfrm>
            <a:off x="2286163" y="418950"/>
            <a:ext cx="4571700" cy="572700"/>
          </a:xfrm>
          <a:prstGeom prst="rect">
            <a:avLst/>
          </a:prstGeom>
          <a:solidFill>
            <a:schemeClr val="lt2"/>
          </a:solidFill>
        </p:spPr>
        <p:txBody>
          <a:bodyPr anchorCtr="0" anchor="ctr" bIns="91425" lIns="91425" spcFirstLastPara="1" rIns="91425" wrap="square" tIns="91425">
            <a:noAutofit/>
          </a:bodyPr>
          <a:lstStyle/>
          <a:p>
            <a:pPr indent="0" lvl="0" marL="0" rtl="0" algn="ctr">
              <a:spcBef>
                <a:spcPts val="0"/>
              </a:spcBef>
              <a:spcAft>
                <a:spcPts val="0"/>
              </a:spcAft>
              <a:buSzPts val="990"/>
              <a:buNone/>
            </a:pPr>
            <a:r>
              <a:rPr b="1" lang="ru" sz="3120">
                <a:latin typeface="EB Garamond"/>
                <a:ea typeface="EB Garamond"/>
                <a:cs typeface="EB Garamond"/>
                <a:sym typeface="EB Garamond"/>
              </a:rPr>
              <a:t>Общая тепловая карта</a:t>
            </a:r>
            <a:endParaRPr b="1" sz="3120">
              <a:latin typeface="EB Garamond"/>
              <a:ea typeface="EB Garamond"/>
              <a:cs typeface="EB Garamond"/>
              <a:sym typeface="EB Garamond"/>
            </a:endParaRPr>
          </a:p>
        </p:txBody>
      </p:sp>
      <p:pic>
        <p:nvPicPr>
          <p:cNvPr id="113" name="Google Shape;113;p21"/>
          <p:cNvPicPr preferRelativeResize="0"/>
          <p:nvPr/>
        </p:nvPicPr>
        <p:blipFill>
          <a:blip r:embed="rId4">
            <a:alphaModFix/>
          </a:blip>
          <a:stretch>
            <a:fillRect/>
          </a:stretch>
        </p:blipFill>
        <p:spPr>
          <a:xfrm>
            <a:off x="0" y="1175603"/>
            <a:ext cx="9144000" cy="3493294"/>
          </a:xfrm>
          <a:prstGeom prst="rect">
            <a:avLst/>
          </a:prstGeom>
          <a:noFill/>
          <a:ln>
            <a:noFill/>
          </a:ln>
        </p:spPr>
      </p:pic>
      <p:sp>
        <p:nvSpPr>
          <p:cNvPr id="114" name="Google Shape;114;p21"/>
          <p:cNvSpPr txBox="1"/>
          <p:nvPr/>
        </p:nvSpPr>
        <p:spPr>
          <a:xfrm>
            <a:off x="4572000" y="4858800"/>
            <a:ext cx="4571700" cy="2847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800"/>
              </a:spcBef>
              <a:spcAft>
                <a:spcPts val="1200"/>
              </a:spcAft>
              <a:buClr>
                <a:schemeClr val="dk1"/>
              </a:buClr>
              <a:buSzPts val="1100"/>
              <a:buFont typeface="Arial"/>
              <a:buNone/>
            </a:pPr>
            <a:r>
              <a:rPr b="1" i="1" lang="ru" sz="650">
                <a:solidFill>
                  <a:srgbClr val="E6EDF3"/>
                </a:solidFill>
              </a:rPr>
              <a:t>*Максимальное число понижено с 300 до 150 для наглядности, другие версии есть на гитхабе проекта</a:t>
            </a:r>
            <a:endParaRPr b="1" i="1" sz="650">
              <a:solidFill>
                <a:srgbClr val="E6EDF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